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314" r:id="rId2"/>
    <p:sldId id="353" r:id="rId3"/>
    <p:sldId id="346" r:id="rId4"/>
    <p:sldId id="329" r:id="rId5"/>
    <p:sldId id="328" r:id="rId6"/>
    <p:sldId id="357" r:id="rId7"/>
    <p:sldId id="330" r:id="rId8"/>
    <p:sldId id="359" r:id="rId9"/>
    <p:sldId id="358" r:id="rId10"/>
    <p:sldId id="335" r:id="rId11"/>
    <p:sldId id="332" r:id="rId12"/>
    <p:sldId id="333" r:id="rId13"/>
    <p:sldId id="334" r:id="rId14"/>
    <p:sldId id="356" r:id="rId15"/>
  </p:sldIdLst>
  <p:sldSz cx="10077450" cy="7562850"/>
  <p:notesSz cx="6858000" cy="9144000"/>
  <p:defaultTextStyle>
    <a:defPPr>
      <a:defRPr lang="en-US"/>
    </a:defPPr>
    <a:lvl1pPr marL="0" algn="l" defTabSz="503972" rtl="0" eaLnBrk="1" latinLnBrk="0" hangingPunct="1">
      <a:defRPr sz="2000" kern="1200">
        <a:solidFill>
          <a:schemeClr val="tx1"/>
        </a:solidFill>
        <a:latin typeface="+mn-lt"/>
        <a:ea typeface="+mn-ea"/>
        <a:cs typeface="+mn-cs"/>
      </a:defRPr>
    </a:lvl1pPr>
    <a:lvl2pPr marL="503972" algn="l" defTabSz="503972" rtl="0" eaLnBrk="1" latinLnBrk="0" hangingPunct="1">
      <a:defRPr sz="2000" kern="1200">
        <a:solidFill>
          <a:schemeClr val="tx1"/>
        </a:solidFill>
        <a:latin typeface="+mn-lt"/>
        <a:ea typeface="+mn-ea"/>
        <a:cs typeface="+mn-cs"/>
      </a:defRPr>
    </a:lvl2pPr>
    <a:lvl3pPr marL="1007943" algn="l" defTabSz="503972" rtl="0" eaLnBrk="1" latinLnBrk="0" hangingPunct="1">
      <a:defRPr sz="2000" kern="1200">
        <a:solidFill>
          <a:schemeClr val="tx1"/>
        </a:solidFill>
        <a:latin typeface="+mn-lt"/>
        <a:ea typeface="+mn-ea"/>
        <a:cs typeface="+mn-cs"/>
      </a:defRPr>
    </a:lvl3pPr>
    <a:lvl4pPr marL="1511915" algn="l" defTabSz="503972" rtl="0" eaLnBrk="1" latinLnBrk="0" hangingPunct="1">
      <a:defRPr sz="2000" kern="1200">
        <a:solidFill>
          <a:schemeClr val="tx1"/>
        </a:solidFill>
        <a:latin typeface="+mn-lt"/>
        <a:ea typeface="+mn-ea"/>
        <a:cs typeface="+mn-cs"/>
      </a:defRPr>
    </a:lvl4pPr>
    <a:lvl5pPr marL="2015886" algn="l" defTabSz="503972" rtl="0" eaLnBrk="1" latinLnBrk="0" hangingPunct="1">
      <a:defRPr sz="2000" kern="1200">
        <a:solidFill>
          <a:schemeClr val="tx1"/>
        </a:solidFill>
        <a:latin typeface="+mn-lt"/>
        <a:ea typeface="+mn-ea"/>
        <a:cs typeface="+mn-cs"/>
      </a:defRPr>
    </a:lvl5pPr>
    <a:lvl6pPr marL="2519858" algn="l" defTabSz="503972" rtl="0" eaLnBrk="1" latinLnBrk="0" hangingPunct="1">
      <a:defRPr sz="2000" kern="1200">
        <a:solidFill>
          <a:schemeClr val="tx1"/>
        </a:solidFill>
        <a:latin typeface="+mn-lt"/>
        <a:ea typeface="+mn-ea"/>
        <a:cs typeface="+mn-cs"/>
      </a:defRPr>
    </a:lvl6pPr>
    <a:lvl7pPr marL="3023829" algn="l" defTabSz="503972" rtl="0" eaLnBrk="1" latinLnBrk="0" hangingPunct="1">
      <a:defRPr sz="2000" kern="1200">
        <a:solidFill>
          <a:schemeClr val="tx1"/>
        </a:solidFill>
        <a:latin typeface="+mn-lt"/>
        <a:ea typeface="+mn-ea"/>
        <a:cs typeface="+mn-cs"/>
      </a:defRPr>
    </a:lvl7pPr>
    <a:lvl8pPr marL="3527801" algn="l" defTabSz="503972" rtl="0" eaLnBrk="1" latinLnBrk="0" hangingPunct="1">
      <a:defRPr sz="2000" kern="1200">
        <a:solidFill>
          <a:schemeClr val="tx1"/>
        </a:solidFill>
        <a:latin typeface="+mn-lt"/>
        <a:ea typeface="+mn-ea"/>
        <a:cs typeface="+mn-cs"/>
      </a:defRPr>
    </a:lvl8pPr>
    <a:lvl9pPr marL="4031772" algn="l" defTabSz="50397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CCFF"/>
    <a:srgbClr val="009900"/>
    <a:srgbClr val="8FFFC2"/>
    <a:srgbClr val="FFE1FF"/>
    <a:srgbClr val="F7A969"/>
    <a:srgbClr val="FFCCFF"/>
    <a:srgbClr val="555555"/>
    <a:srgbClr val="630000"/>
    <a:srgbClr val="373737"/>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0" autoAdjust="0"/>
    <p:restoredTop sz="83303" autoAdjust="0"/>
  </p:normalViewPr>
  <p:slideViewPr>
    <p:cSldViewPr snapToGrid="0" snapToObjects="1">
      <p:cViewPr varScale="1">
        <p:scale>
          <a:sx n="56" d="100"/>
          <a:sy n="56" d="100"/>
        </p:scale>
        <p:origin x="1680" y="78"/>
      </p:cViewPr>
      <p:guideLst>
        <p:guide orient="horz" pos="2382"/>
        <p:guide pos="317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790E0A-BF79-4BB4-A6DE-71C5EC1DC776}"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en-US"/>
        </a:p>
      </dgm:t>
    </dgm:pt>
    <dgm:pt modelId="{4AD7EEF2-F11E-4B7A-B549-66BBDC09E315}">
      <dgm:prSet phldrT="[Text]" custT="1"/>
      <dgm:spPr/>
      <dgm:t>
        <a:bodyPr/>
        <a:lstStyle/>
        <a:p>
          <a:r>
            <a:rPr lang="en-US" sz="1200" dirty="0" smtClean="0">
              <a:solidFill>
                <a:schemeClr val="bg1"/>
              </a:solidFill>
            </a:rPr>
            <a:t>#YoSoy132</a:t>
          </a:r>
          <a:endParaRPr lang="en-US" sz="1200" dirty="0">
            <a:solidFill>
              <a:schemeClr val="bg1"/>
            </a:solidFill>
          </a:endParaRPr>
        </a:p>
      </dgm:t>
    </dgm:pt>
    <dgm:pt modelId="{23B399B7-CB56-42A3-8E4B-CD93D2C83097}" type="parTrans" cxnId="{8E05526A-6F8D-4203-A935-7B5145411147}">
      <dgm:prSet/>
      <dgm:spPr/>
      <dgm:t>
        <a:bodyPr/>
        <a:lstStyle/>
        <a:p>
          <a:endParaRPr lang="en-US"/>
        </a:p>
      </dgm:t>
    </dgm:pt>
    <dgm:pt modelId="{7BD1B670-3107-44BC-A858-81266D1E73AF}" type="sibTrans" cxnId="{8E05526A-6F8D-4203-A935-7B5145411147}">
      <dgm:prSet/>
      <dgm:spPr/>
      <dgm:t>
        <a:bodyPr/>
        <a:lstStyle/>
        <a:p>
          <a:endParaRPr lang="en-US"/>
        </a:p>
      </dgm:t>
    </dgm:pt>
    <dgm:pt modelId="{5CF4FAAC-59C6-4D8F-80B8-BB0DEC103BFF}">
      <dgm:prSet phldrT="[Text]" custT="1"/>
      <dgm:spPr/>
      <dgm:t>
        <a:bodyPr/>
        <a:lstStyle/>
        <a:p>
          <a:r>
            <a:rPr lang="en-US" sz="1000" dirty="0" smtClean="0"/>
            <a:t>movement</a:t>
          </a:r>
          <a:endParaRPr lang="en-US" sz="1000" dirty="0"/>
        </a:p>
      </dgm:t>
    </dgm:pt>
    <dgm:pt modelId="{B2C21612-2F72-4DD0-BACD-7D72DAB2FB85}" type="parTrans" cxnId="{F0D9FA82-68A4-43CE-AB1C-49FCA96C1B13}">
      <dgm:prSet/>
      <dgm:spPr/>
      <dgm:t>
        <a:bodyPr/>
        <a:lstStyle/>
        <a:p>
          <a:endParaRPr lang="en-US"/>
        </a:p>
      </dgm:t>
    </dgm:pt>
    <dgm:pt modelId="{976A3CF7-03F5-4A3F-B851-CFF3C5F0CB86}" type="sibTrans" cxnId="{F0D9FA82-68A4-43CE-AB1C-49FCA96C1B13}">
      <dgm:prSet/>
      <dgm:spPr/>
      <dgm:t>
        <a:bodyPr/>
        <a:lstStyle/>
        <a:p>
          <a:endParaRPr lang="en-US"/>
        </a:p>
      </dgm:t>
    </dgm:pt>
    <dgm:pt modelId="{0A5F97F3-FB31-4A14-8BE6-185228AD9CAE}">
      <dgm:prSet phldrT="[Text]"/>
      <dgm:spPr/>
      <dgm:t>
        <a:bodyPr/>
        <a:lstStyle/>
        <a:p>
          <a:r>
            <a:rPr lang="en-US" dirty="0" smtClean="0"/>
            <a:t>"#</a:t>
          </a:r>
          <a:r>
            <a:rPr lang="en-US" dirty="0" err="1" smtClean="0"/>
            <a:t>megamarch</a:t>
          </a:r>
          <a:endParaRPr lang="en-US" dirty="0"/>
        </a:p>
      </dgm:t>
    </dgm:pt>
    <dgm:pt modelId="{ED9472DF-190F-41B5-AEBE-408C944806B5}" type="parTrans" cxnId="{7748EEC3-8478-49A8-8FE0-D6CEB611572D}">
      <dgm:prSet/>
      <dgm:spPr/>
      <dgm:t>
        <a:bodyPr/>
        <a:lstStyle/>
        <a:p>
          <a:endParaRPr lang="en-US"/>
        </a:p>
      </dgm:t>
    </dgm:pt>
    <dgm:pt modelId="{C186F432-7C1A-4B63-9630-980EB86DED49}" type="sibTrans" cxnId="{7748EEC3-8478-49A8-8FE0-D6CEB611572D}">
      <dgm:prSet/>
      <dgm:spPr/>
      <dgm:t>
        <a:bodyPr/>
        <a:lstStyle/>
        <a:p>
          <a:endParaRPr lang="en-US"/>
        </a:p>
      </dgm:t>
    </dgm:pt>
    <dgm:pt modelId="{31DDEFBC-825A-4E73-9244-829B36FDF565}">
      <dgm:prSet phldrT="[Text]"/>
      <dgm:spPr/>
      <dgm:t>
        <a:bodyPr/>
        <a:lstStyle/>
        <a:p>
          <a:r>
            <a:rPr lang="en-US" dirty="0" smtClean="0">
              <a:solidFill>
                <a:schemeClr val="bg1"/>
              </a:solidFill>
            </a:rPr>
            <a:t>(transparent,</a:t>
          </a:r>
        </a:p>
        <a:p>
          <a:r>
            <a:rPr lang="en-US" dirty="0" smtClean="0">
              <a:solidFill>
                <a:schemeClr val="bg1"/>
              </a:solidFill>
            </a:rPr>
            <a:t>election)</a:t>
          </a:r>
          <a:endParaRPr lang="en-US" dirty="0">
            <a:solidFill>
              <a:schemeClr val="bg1"/>
            </a:solidFill>
          </a:endParaRPr>
        </a:p>
      </dgm:t>
    </dgm:pt>
    <dgm:pt modelId="{BDFE2ED4-1B06-47DA-B23F-DF29DCDAA3EC}" type="parTrans" cxnId="{B98EF6E4-D721-4DDB-96A6-648B9060022B}">
      <dgm:prSet/>
      <dgm:spPr/>
      <dgm:t>
        <a:bodyPr/>
        <a:lstStyle/>
        <a:p>
          <a:endParaRPr lang="en-US"/>
        </a:p>
      </dgm:t>
    </dgm:pt>
    <dgm:pt modelId="{FC3E7D65-01E0-4285-B195-41A1EB34D739}" type="sibTrans" cxnId="{B98EF6E4-D721-4DDB-96A6-648B9060022B}">
      <dgm:prSet/>
      <dgm:spPr/>
      <dgm:t>
        <a:bodyPr/>
        <a:lstStyle/>
        <a:p>
          <a:endParaRPr lang="en-US"/>
        </a:p>
      </dgm:t>
    </dgm:pt>
    <dgm:pt modelId="{FC69E33F-E21C-41FE-ABAE-0FF2C7E83B83}">
      <dgm:prSet/>
      <dgm:spPr/>
      <dgm:t>
        <a:bodyPr/>
        <a:lstStyle/>
        <a:p>
          <a:endParaRPr lang="en-US"/>
        </a:p>
      </dgm:t>
    </dgm:pt>
    <dgm:pt modelId="{58314AC2-4960-4902-AE01-DF6B0728D946}" type="parTrans" cxnId="{C8335462-BD8C-4811-9312-1E93FF06F375}">
      <dgm:prSet/>
      <dgm:spPr/>
      <dgm:t>
        <a:bodyPr/>
        <a:lstStyle/>
        <a:p>
          <a:endParaRPr lang="en-US"/>
        </a:p>
      </dgm:t>
    </dgm:pt>
    <dgm:pt modelId="{6D6C49F4-A34B-40C8-9F4B-E49565EF14B2}" type="sibTrans" cxnId="{C8335462-BD8C-4811-9312-1E93FF06F375}">
      <dgm:prSet/>
      <dgm:spPr/>
      <dgm:t>
        <a:bodyPr/>
        <a:lstStyle/>
        <a:p>
          <a:endParaRPr lang="en-US"/>
        </a:p>
      </dgm:t>
    </dgm:pt>
    <dgm:pt modelId="{257385E6-B63A-4EF6-90DB-861862170B32}">
      <dgm:prSet/>
      <dgm:spPr/>
      <dgm:t>
        <a:bodyPr/>
        <a:lstStyle/>
        <a:p>
          <a:endParaRPr lang="en-US"/>
        </a:p>
      </dgm:t>
    </dgm:pt>
    <dgm:pt modelId="{7206335F-D128-40F4-B1B1-5B4C5A8D0DE0}" type="parTrans" cxnId="{ABDDA93D-EE2B-4DEC-947B-DA6E9ABE2F0D}">
      <dgm:prSet/>
      <dgm:spPr/>
      <dgm:t>
        <a:bodyPr/>
        <a:lstStyle/>
        <a:p>
          <a:endParaRPr lang="en-US"/>
        </a:p>
      </dgm:t>
    </dgm:pt>
    <dgm:pt modelId="{CADDC0A9-8BCA-419C-9D8E-9CA829281305}" type="sibTrans" cxnId="{ABDDA93D-EE2B-4DEC-947B-DA6E9ABE2F0D}">
      <dgm:prSet/>
      <dgm:spPr/>
      <dgm:t>
        <a:bodyPr/>
        <a:lstStyle/>
        <a:p>
          <a:endParaRPr lang="en-US"/>
        </a:p>
      </dgm:t>
    </dgm:pt>
    <dgm:pt modelId="{0058AEF6-3520-4415-9E8E-E04CB8501700}">
      <dgm:prSet phldrT="[Text]" custT="1"/>
      <dgm:spPr>
        <a:solidFill>
          <a:srgbClr val="00B050"/>
        </a:solidFill>
      </dgm:spPr>
      <dgm:t>
        <a:bodyPr/>
        <a:lstStyle/>
        <a:p>
          <a:endParaRPr lang="en-US" sz="1400" dirty="0" smtClean="0"/>
        </a:p>
        <a:p>
          <a:r>
            <a:rPr lang="en-US" sz="1400" dirty="0" smtClean="0"/>
            <a:t>(SEED QUERY)</a:t>
          </a:r>
        </a:p>
        <a:p>
          <a:r>
            <a:rPr lang="en-US" sz="1400" dirty="0" smtClean="0"/>
            <a:t>Protest, </a:t>
          </a:r>
        </a:p>
        <a:p>
          <a:r>
            <a:rPr lang="en-US" sz="1400" dirty="0" smtClean="0"/>
            <a:t>march,</a:t>
          </a:r>
        </a:p>
        <a:p>
          <a:r>
            <a:rPr lang="en-US" sz="1400" dirty="0" smtClean="0"/>
            <a:t>demonstration …</a:t>
          </a:r>
        </a:p>
        <a:p>
          <a:endParaRPr lang="en-US" sz="900" dirty="0"/>
        </a:p>
      </dgm:t>
    </dgm:pt>
    <dgm:pt modelId="{FEFC86AD-FA5A-4502-9E3B-74C73C6CC4DC}" type="sibTrans" cxnId="{146DCD74-6110-4BC2-B96A-55CDA0CEFE8B}">
      <dgm:prSet/>
      <dgm:spPr/>
      <dgm:t>
        <a:bodyPr/>
        <a:lstStyle/>
        <a:p>
          <a:endParaRPr lang="en-US"/>
        </a:p>
      </dgm:t>
    </dgm:pt>
    <dgm:pt modelId="{A83CD198-0B16-481E-930D-E7E63DA4D852}" type="parTrans" cxnId="{146DCD74-6110-4BC2-B96A-55CDA0CEFE8B}">
      <dgm:prSet/>
      <dgm:spPr/>
      <dgm:t>
        <a:bodyPr/>
        <a:lstStyle/>
        <a:p>
          <a:endParaRPr lang="en-US"/>
        </a:p>
      </dgm:t>
    </dgm:pt>
    <dgm:pt modelId="{98C2B6D6-31EF-4DC5-BB8B-FBB862F52187}" type="pres">
      <dgm:prSet presAssocID="{98790E0A-BF79-4BB4-A6DE-71C5EC1DC776}" presName="Name0" presStyleCnt="0">
        <dgm:presLayoutVars>
          <dgm:chMax val="1"/>
          <dgm:chPref val="1"/>
        </dgm:presLayoutVars>
      </dgm:prSet>
      <dgm:spPr/>
      <dgm:t>
        <a:bodyPr/>
        <a:lstStyle/>
        <a:p>
          <a:endParaRPr lang="en-US"/>
        </a:p>
      </dgm:t>
    </dgm:pt>
    <dgm:pt modelId="{F058FD79-7754-4EE3-9317-4C27EBA9C60F}" type="pres">
      <dgm:prSet presAssocID="{0058AEF6-3520-4415-9E8E-E04CB8501700}" presName="Parent" presStyleLbl="node0" presStyleIdx="0" presStyleCnt="1" custScaleX="58036" custScaleY="57737" custLinFactNeighborX="2320" custLinFactNeighborY="599">
        <dgm:presLayoutVars>
          <dgm:chMax val="5"/>
          <dgm:chPref val="5"/>
        </dgm:presLayoutVars>
      </dgm:prSet>
      <dgm:spPr/>
      <dgm:t>
        <a:bodyPr/>
        <a:lstStyle/>
        <a:p>
          <a:endParaRPr lang="en-US"/>
        </a:p>
      </dgm:t>
    </dgm:pt>
    <dgm:pt modelId="{15F8728F-9171-4E76-BE1A-DB45C2CE76B7}" type="pres">
      <dgm:prSet presAssocID="{0058AEF6-3520-4415-9E8E-E04CB8501700}" presName="Accent1" presStyleLbl="node1" presStyleIdx="0" presStyleCnt="17" custLinFactX="64482" custLinFactNeighborX="100000" custLinFactNeighborY="26163"/>
      <dgm:spPr>
        <a:solidFill>
          <a:srgbClr val="FF99FF"/>
        </a:solidFill>
      </dgm:spPr>
      <dgm:t>
        <a:bodyPr/>
        <a:lstStyle/>
        <a:p>
          <a:endParaRPr lang="en-US"/>
        </a:p>
      </dgm:t>
    </dgm:pt>
    <dgm:pt modelId="{B8793171-71C3-4A38-972F-387F12A7216D}" type="pres">
      <dgm:prSet presAssocID="{0058AEF6-3520-4415-9E8E-E04CB8501700}" presName="Accent2" presStyleLbl="node1" presStyleIdx="1" presStyleCnt="17" custLinFactX="-300000" custLinFactY="-128273" custLinFactNeighborX="-387692" custLinFactNeighborY="-200000"/>
      <dgm:spPr>
        <a:solidFill>
          <a:srgbClr val="FF99FF"/>
        </a:solidFill>
      </dgm:spPr>
      <dgm:t>
        <a:bodyPr/>
        <a:lstStyle/>
        <a:p>
          <a:endParaRPr lang="en-US"/>
        </a:p>
      </dgm:t>
    </dgm:pt>
    <dgm:pt modelId="{F907614A-D2D8-427B-B63F-6F5078AD982D}" type="pres">
      <dgm:prSet presAssocID="{0058AEF6-3520-4415-9E8E-E04CB8501700}" presName="Accent3" presStyleLbl="node1" presStyleIdx="2" presStyleCnt="17" custLinFactX="19713" custLinFactY="-200000" custLinFactNeighborX="100000" custLinFactNeighborY="-248690"/>
      <dgm:spPr>
        <a:solidFill>
          <a:srgbClr val="FF99FF"/>
        </a:solidFill>
      </dgm:spPr>
      <dgm:t>
        <a:bodyPr/>
        <a:lstStyle/>
        <a:p>
          <a:endParaRPr lang="en-US"/>
        </a:p>
      </dgm:t>
    </dgm:pt>
    <dgm:pt modelId="{F4086BC7-E376-4E50-96CF-A5B0848A28A2}" type="pres">
      <dgm:prSet presAssocID="{0058AEF6-3520-4415-9E8E-E04CB8501700}" presName="Accent4" presStyleLbl="node1" presStyleIdx="3" presStyleCnt="17" custLinFactNeighborX="-5117" custLinFactNeighborY="-81819"/>
      <dgm:spPr>
        <a:solidFill>
          <a:srgbClr val="FF99FF"/>
        </a:solidFill>
      </dgm:spPr>
      <dgm:t>
        <a:bodyPr/>
        <a:lstStyle/>
        <a:p>
          <a:endParaRPr lang="en-US"/>
        </a:p>
      </dgm:t>
    </dgm:pt>
    <dgm:pt modelId="{F0934396-CEC9-4BCC-A2EB-244DAF929A2D}" type="pres">
      <dgm:prSet presAssocID="{0058AEF6-3520-4415-9E8E-E04CB8501700}" presName="Accent5" presStyleLbl="node1" presStyleIdx="4" presStyleCnt="17" custLinFactX="-200000" custLinFactNeighborX="-291617" custLinFactNeighborY="-36967"/>
      <dgm:spPr>
        <a:solidFill>
          <a:srgbClr val="FF99FF"/>
        </a:solidFill>
      </dgm:spPr>
      <dgm:t>
        <a:bodyPr/>
        <a:lstStyle/>
        <a:p>
          <a:endParaRPr lang="en-US"/>
        </a:p>
      </dgm:t>
    </dgm:pt>
    <dgm:pt modelId="{FA669C19-8C66-436D-AAF2-187716822726}" type="pres">
      <dgm:prSet presAssocID="{0058AEF6-3520-4415-9E8E-E04CB8501700}" presName="Accent6" presStyleLbl="node1" presStyleIdx="5" presStyleCnt="17" custScaleX="286718" custScaleY="177390" custLinFactX="33755" custLinFactY="-296066" custLinFactNeighborX="100000" custLinFactNeighborY="-300000"/>
      <dgm:spPr/>
      <dgm:t>
        <a:bodyPr/>
        <a:lstStyle/>
        <a:p>
          <a:endParaRPr lang="en-US"/>
        </a:p>
      </dgm:t>
    </dgm:pt>
    <dgm:pt modelId="{F275AB04-4922-4761-A277-B20013FA2AF2}" type="pres">
      <dgm:prSet presAssocID="{4AD7EEF2-F11E-4B7A-B549-66BBDC09E315}" presName="Child1" presStyleLbl="node1" presStyleIdx="6" presStyleCnt="17" custScaleY="70569" custLinFactNeighborX="-15129" custLinFactNeighborY="-8453">
        <dgm:presLayoutVars>
          <dgm:chMax val="0"/>
          <dgm:chPref val="0"/>
        </dgm:presLayoutVars>
      </dgm:prSet>
      <dgm:spPr/>
      <dgm:t>
        <a:bodyPr/>
        <a:lstStyle/>
        <a:p>
          <a:endParaRPr lang="en-US"/>
        </a:p>
      </dgm:t>
    </dgm:pt>
    <dgm:pt modelId="{55B4A085-898D-49C2-BCDB-4AC4E4BCBE0D}" type="pres">
      <dgm:prSet presAssocID="{4AD7EEF2-F11E-4B7A-B549-66BBDC09E315}" presName="Accent7" presStyleCnt="0"/>
      <dgm:spPr/>
    </dgm:pt>
    <dgm:pt modelId="{0FC5FB47-8233-48A1-ADE1-5DC525C9B999}" type="pres">
      <dgm:prSet presAssocID="{4AD7EEF2-F11E-4B7A-B549-66BBDC09E315}" presName="AccentHold1" presStyleLbl="node1" presStyleIdx="7" presStyleCnt="17" custLinFactNeighborX="956" custLinFactNeighborY="-36798"/>
      <dgm:spPr>
        <a:blipFill rotWithShape="0">
          <a:blip xmlns:r="http://schemas.openxmlformats.org/officeDocument/2006/relationships" r:embed="rId1"/>
          <a:stretch>
            <a:fillRect/>
          </a:stretch>
        </a:blipFill>
      </dgm:spPr>
      <dgm:t>
        <a:bodyPr/>
        <a:lstStyle/>
        <a:p>
          <a:endParaRPr lang="en-US"/>
        </a:p>
      </dgm:t>
    </dgm:pt>
    <dgm:pt modelId="{6268B510-8976-4908-951B-CE93EE62885B}" type="pres">
      <dgm:prSet presAssocID="{4AD7EEF2-F11E-4B7A-B549-66BBDC09E315}" presName="Accent8" presStyleCnt="0"/>
      <dgm:spPr/>
    </dgm:pt>
    <dgm:pt modelId="{0B786D8C-9125-4040-A827-828E99F51DF0}" type="pres">
      <dgm:prSet presAssocID="{4AD7EEF2-F11E-4B7A-B549-66BBDC09E315}" presName="AccentHold2" presStyleLbl="node1" presStyleIdx="8" presStyleCnt="17" custScaleX="244511" custScaleY="53077" custLinFactNeighborY="9372"/>
      <dgm:spPr/>
    </dgm:pt>
    <dgm:pt modelId="{28949366-6F08-4AAD-8CF7-42559D912E92}" type="pres">
      <dgm:prSet presAssocID="{5CF4FAAC-59C6-4D8F-80B8-BB0DEC103BFF}" presName="Child2" presStyleLbl="node1" presStyleIdx="9" presStyleCnt="17" custScaleX="67858" custScaleY="38389" custLinFactNeighborX="-13936" custLinFactNeighborY="14800">
        <dgm:presLayoutVars>
          <dgm:chMax val="0"/>
          <dgm:chPref val="0"/>
        </dgm:presLayoutVars>
      </dgm:prSet>
      <dgm:spPr/>
      <dgm:t>
        <a:bodyPr/>
        <a:lstStyle/>
        <a:p>
          <a:endParaRPr lang="en-US"/>
        </a:p>
      </dgm:t>
    </dgm:pt>
    <dgm:pt modelId="{E7833872-DDCD-4C20-B4D4-B6DBD37C7968}" type="pres">
      <dgm:prSet presAssocID="{5CF4FAAC-59C6-4D8F-80B8-BB0DEC103BFF}" presName="Accent9" presStyleCnt="0"/>
      <dgm:spPr/>
    </dgm:pt>
    <dgm:pt modelId="{7DF50C01-9333-4FB8-A81E-069684362DD3}" type="pres">
      <dgm:prSet presAssocID="{5CF4FAAC-59C6-4D8F-80B8-BB0DEC103BFF}" presName="AccentHold1" presStyleLbl="node1" presStyleIdx="10" presStyleCnt="17" custLinFactX="200000" custLinFactNeighborX="270475" custLinFactNeighborY="63394"/>
      <dgm:spPr>
        <a:solidFill>
          <a:srgbClr val="FF99FF"/>
        </a:solidFill>
      </dgm:spPr>
      <dgm:t>
        <a:bodyPr/>
        <a:lstStyle/>
        <a:p>
          <a:endParaRPr lang="en-US"/>
        </a:p>
      </dgm:t>
    </dgm:pt>
    <dgm:pt modelId="{41A4D636-59C9-4CC1-99E5-5466D6BB0E63}" type="pres">
      <dgm:prSet presAssocID="{5CF4FAAC-59C6-4D8F-80B8-BB0DEC103BFF}" presName="Accent10" presStyleCnt="0"/>
      <dgm:spPr/>
    </dgm:pt>
    <dgm:pt modelId="{4A04D328-17BB-4886-AF7E-54EB94660C84}" type="pres">
      <dgm:prSet presAssocID="{5CF4FAAC-59C6-4D8F-80B8-BB0DEC103BFF}" presName="AccentHold2" presStyleLbl="node1" presStyleIdx="11" presStyleCnt="17" custLinFactNeighborX="33100" custLinFactNeighborY="32230"/>
      <dgm:spPr>
        <a:solidFill>
          <a:srgbClr val="FF99FF"/>
        </a:solidFill>
      </dgm:spPr>
      <dgm:t>
        <a:bodyPr/>
        <a:lstStyle/>
        <a:p>
          <a:endParaRPr lang="en-US"/>
        </a:p>
      </dgm:t>
    </dgm:pt>
    <dgm:pt modelId="{6CEEB490-3047-4CAE-A9DD-568273B78D91}" type="pres">
      <dgm:prSet presAssocID="{5CF4FAAC-59C6-4D8F-80B8-BB0DEC103BFF}" presName="Accent11" presStyleCnt="0"/>
      <dgm:spPr/>
    </dgm:pt>
    <dgm:pt modelId="{B7264504-08BE-419C-A6E5-FE86DA3876EF}" type="pres">
      <dgm:prSet presAssocID="{5CF4FAAC-59C6-4D8F-80B8-BB0DEC103BFF}" presName="AccentHold3" presStyleLbl="node1" presStyleIdx="12" presStyleCnt="17" custLinFactX="-300000" custLinFactY="86043" custLinFactNeighborX="-333892" custLinFactNeighborY="100000"/>
      <dgm:spPr>
        <a:solidFill>
          <a:srgbClr val="FF99FF"/>
        </a:solidFill>
      </dgm:spPr>
      <dgm:t>
        <a:bodyPr/>
        <a:lstStyle/>
        <a:p>
          <a:endParaRPr lang="en-US"/>
        </a:p>
      </dgm:t>
    </dgm:pt>
    <dgm:pt modelId="{EFC92444-1DAA-4214-B66D-7CA8060BC5A7}" type="pres">
      <dgm:prSet presAssocID="{0A5F97F3-FB31-4A14-8BE6-185228AD9CAE}" presName="Child3" presStyleLbl="node1" presStyleIdx="13" presStyleCnt="17" custScaleX="72993" custScaleY="48196" custLinFactX="-29833" custLinFactNeighborX="-100000" custLinFactNeighborY="-16373">
        <dgm:presLayoutVars>
          <dgm:chMax val="0"/>
          <dgm:chPref val="0"/>
        </dgm:presLayoutVars>
      </dgm:prSet>
      <dgm:spPr/>
      <dgm:t>
        <a:bodyPr/>
        <a:lstStyle/>
        <a:p>
          <a:endParaRPr lang="en-US"/>
        </a:p>
      </dgm:t>
    </dgm:pt>
    <dgm:pt modelId="{C9596787-6E3B-45EB-B96B-4859ED948F90}" type="pres">
      <dgm:prSet presAssocID="{0A5F97F3-FB31-4A14-8BE6-185228AD9CAE}" presName="Accent12" presStyleCnt="0"/>
      <dgm:spPr/>
    </dgm:pt>
    <dgm:pt modelId="{19C4B2C3-FC30-4631-9A6E-4AD86AF4F553}" type="pres">
      <dgm:prSet presAssocID="{0A5F97F3-FB31-4A14-8BE6-185228AD9CAE}" presName="AccentHold1" presStyleLbl="node1" presStyleIdx="14" presStyleCnt="17"/>
      <dgm:spPr>
        <a:solidFill>
          <a:srgbClr val="FF99FF"/>
        </a:solidFill>
      </dgm:spPr>
      <dgm:t>
        <a:bodyPr/>
        <a:lstStyle/>
        <a:p>
          <a:endParaRPr lang="en-US"/>
        </a:p>
      </dgm:t>
    </dgm:pt>
    <dgm:pt modelId="{D90355F8-E547-4AA4-A1B6-A6307BDC5A01}" type="pres">
      <dgm:prSet presAssocID="{31DDEFBC-825A-4E73-9244-829B36FDF565}" presName="Child4" presStyleLbl="node1" presStyleIdx="15" presStyleCnt="17" custScaleX="83030" custScaleY="45681" custLinFactNeighborX="3320" custLinFactNeighborY="-49478">
        <dgm:presLayoutVars>
          <dgm:chMax val="0"/>
          <dgm:chPref val="0"/>
        </dgm:presLayoutVars>
      </dgm:prSet>
      <dgm:spPr/>
      <dgm:t>
        <a:bodyPr/>
        <a:lstStyle/>
        <a:p>
          <a:endParaRPr lang="en-US"/>
        </a:p>
      </dgm:t>
    </dgm:pt>
    <dgm:pt modelId="{62082790-5AFC-4691-9A5E-306920FE57F8}" type="pres">
      <dgm:prSet presAssocID="{31DDEFBC-825A-4E73-9244-829B36FDF565}" presName="Accent13" presStyleCnt="0"/>
      <dgm:spPr/>
    </dgm:pt>
    <dgm:pt modelId="{173CC5C3-3500-46FE-AC36-B232E6F1DFDD}" type="pres">
      <dgm:prSet presAssocID="{31DDEFBC-825A-4E73-9244-829B36FDF565}" presName="AccentHold1" presStyleLbl="node1" presStyleIdx="16" presStyleCnt="17" custLinFactX="-173419" custLinFactY="87105" custLinFactNeighborX="-200000" custLinFactNeighborY="100000"/>
      <dgm:spPr>
        <a:solidFill>
          <a:srgbClr val="FF99FF"/>
        </a:solidFill>
      </dgm:spPr>
      <dgm:t>
        <a:bodyPr/>
        <a:lstStyle/>
        <a:p>
          <a:endParaRPr lang="en-US"/>
        </a:p>
      </dgm:t>
    </dgm:pt>
  </dgm:ptLst>
  <dgm:cxnLst>
    <dgm:cxn modelId="{2576EC51-1284-483E-9E27-77B6AB57BB07}" type="presOf" srcId="{5CF4FAAC-59C6-4D8F-80B8-BB0DEC103BFF}" destId="{28949366-6F08-4AAD-8CF7-42559D912E92}" srcOrd="0" destOrd="0" presId="urn:microsoft.com/office/officeart/2009/3/layout/CircleRelationship"/>
    <dgm:cxn modelId="{3A5EE951-85B5-41E2-BD7B-4A6870DFF385}" type="presOf" srcId="{98790E0A-BF79-4BB4-A6DE-71C5EC1DC776}" destId="{98C2B6D6-31EF-4DC5-BB8B-FBB862F52187}" srcOrd="0" destOrd="0" presId="urn:microsoft.com/office/officeart/2009/3/layout/CircleRelationship"/>
    <dgm:cxn modelId="{7748EEC3-8478-49A8-8FE0-D6CEB611572D}" srcId="{0058AEF6-3520-4415-9E8E-E04CB8501700}" destId="{0A5F97F3-FB31-4A14-8BE6-185228AD9CAE}" srcOrd="2" destOrd="0" parTransId="{ED9472DF-190F-41B5-AEBE-408C944806B5}" sibTransId="{C186F432-7C1A-4B63-9630-980EB86DED49}"/>
    <dgm:cxn modelId="{68171D4E-2654-4C89-9F24-9184FBDEF144}" type="presOf" srcId="{0A5F97F3-FB31-4A14-8BE6-185228AD9CAE}" destId="{EFC92444-1DAA-4214-B66D-7CA8060BC5A7}" srcOrd="0" destOrd="0" presId="urn:microsoft.com/office/officeart/2009/3/layout/CircleRelationship"/>
    <dgm:cxn modelId="{994C2842-C4DB-4694-91A4-19370E01AAF4}" type="presOf" srcId="{31DDEFBC-825A-4E73-9244-829B36FDF565}" destId="{D90355F8-E547-4AA4-A1B6-A6307BDC5A01}" srcOrd="0" destOrd="0" presId="urn:microsoft.com/office/officeart/2009/3/layout/CircleRelationship"/>
    <dgm:cxn modelId="{EB770588-140D-41CF-B85E-9FA53954E1CC}" type="presOf" srcId="{4AD7EEF2-F11E-4B7A-B549-66BBDC09E315}" destId="{F275AB04-4922-4761-A277-B20013FA2AF2}" srcOrd="0" destOrd="0" presId="urn:microsoft.com/office/officeart/2009/3/layout/CircleRelationship"/>
    <dgm:cxn modelId="{ABDDA93D-EE2B-4DEC-947B-DA6E9ABE2F0D}" srcId="{98790E0A-BF79-4BB4-A6DE-71C5EC1DC776}" destId="{257385E6-B63A-4EF6-90DB-861862170B32}" srcOrd="2" destOrd="0" parTransId="{7206335F-D128-40F4-B1B1-5B4C5A8D0DE0}" sibTransId="{CADDC0A9-8BCA-419C-9D8E-9CA829281305}"/>
    <dgm:cxn modelId="{146DCD74-6110-4BC2-B96A-55CDA0CEFE8B}" srcId="{98790E0A-BF79-4BB4-A6DE-71C5EC1DC776}" destId="{0058AEF6-3520-4415-9E8E-E04CB8501700}" srcOrd="0" destOrd="0" parTransId="{A83CD198-0B16-481E-930D-E7E63DA4D852}" sibTransId="{FEFC86AD-FA5A-4502-9E3B-74C73C6CC4DC}"/>
    <dgm:cxn modelId="{AE02FB6A-5E98-4A65-B3A6-B55448D11A9E}" type="presOf" srcId="{0058AEF6-3520-4415-9E8E-E04CB8501700}" destId="{F058FD79-7754-4EE3-9317-4C27EBA9C60F}" srcOrd="0" destOrd="0" presId="urn:microsoft.com/office/officeart/2009/3/layout/CircleRelationship"/>
    <dgm:cxn modelId="{B98EF6E4-D721-4DDB-96A6-648B9060022B}" srcId="{0058AEF6-3520-4415-9E8E-E04CB8501700}" destId="{31DDEFBC-825A-4E73-9244-829B36FDF565}" srcOrd="3" destOrd="0" parTransId="{BDFE2ED4-1B06-47DA-B23F-DF29DCDAA3EC}" sibTransId="{FC3E7D65-01E0-4285-B195-41A1EB34D739}"/>
    <dgm:cxn modelId="{8E05526A-6F8D-4203-A935-7B5145411147}" srcId="{0058AEF6-3520-4415-9E8E-E04CB8501700}" destId="{4AD7EEF2-F11E-4B7A-B549-66BBDC09E315}" srcOrd="0" destOrd="0" parTransId="{23B399B7-CB56-42A3-8E4B-CD93D2C83097}" sibTransId="{7BD1B670-3107-44BC-A858-81266D1E73AF}"/>
    <dgm:cxn modelId="{C8335462-BD8C-4811-9312-1E93FF06F375}" srcId="{98790E0A-BF79-4BB4-A6DE-71C5EC1DC776}" destId="{FC69E33F-E21C-41FE-ABAE-0FF2C7E83B83}" srcOrd="1" destOrd="0" parTransId="{58314AC2-4960-4902-AE01-DF6B0728D946}" sibTransId="{6D6C49F4-A34B-40C8-9F4B-E49565EF14B2}"/>
    <dgm:cxn modelId="{F0D9FA82-68A4-43CE-AB1C-49FCA96C1B13}" srcId="{0058AEF6-3520-4415-9E8E-E04CB8501700}" destId="{5CF4FAAC-59C6-4D8F-80B8-BB0DEC103BFF}" srcOrd="1" destOrd="0" parTransId="{B2C21612-2F72-4DD0-BACD-7D72DAB2FB85}" sibTransId="{976A3CF7-03F5-4A3F-B851-CFF3C5F0CB86}"/>
    <dgm:cxn modelId="{B9A5F1B3-49F8-4185-BF68-26B128253588}" type="presParOf" srcId="{98C2B6D6-31EF-4DC5-BB8B-FBB862F52187}" destId="{F058FD79-7754-4EE3-9317-4C27EBA9C60F}" srcOrd="0" destOrd="0" presId="urn:microsoft.com/office/officeart/2009/3/layout/CircleRelationship"/>
    <dgm:cxn modelId="{ED01F5C2-70E4-4A36-BF76-B4A5E23AE1DD}" type="presParOf" srcId="{98C2B6D6-31EF-4DC5-BB8B-FBB862F52187}" destId="{15F8728F-9171-4E76-BE1A-DB45C2CE76B7}" srcOrd="1" destOrd="0" presId="urn:microsoft.com/office/officeart/2009/3/layout/CircleRelationship"/>
    <dgm:cxn modelId="{03D2169A-5265-4BE4-A884-D3E92B7FBFFB}" type="presParOf" srcId="{98C2B6D6-31EF-4DC5-BB8B-FBB862F52187}" destId="{B8793171-71C3-4A38-972F-387F12A7216D}" srcOrd="2" destOrd="0" presId="urn:microsoft.com/office/officeart/2009/3/layout/CircleRelationship"/>
    <dgm:cxn modelId="{9E9B65E1-AB14-4DDE-88C9-6A78D75D0087}" type="presParOf" srcId="{98C2B6D6-31EF-4DC5-BB8B-FBB862F52187}" destId="{F907614A-D2D8-427B-B63F-6F5078AD982D}" srcOrd="3" destOrd="0" presId="urn:microsoft.com/office/officeart/2009/3/layout/CircleRelationship"/>
    <dgm:cxn modelId="{1C627C8A-5989-4130-9BC1-298AFD3A7A02}" type="presParOf" srcId="{98C2B6D6-31EF-4DC5-BB8B-FBB862F52187}" destId="{F4086BC7-E376-4E50-96CF-A5B0848A28A2}" srcOrd="4" destOrd="0" presId="urn:microsoft.com/office/officeart/2009/3/layout/CircleRelationship"/>
    <dgm:cxn modelId="{D5E1CF3B-0BBF-4BC3-B970-E97171605995}" type="presParOf" srcId="{98C2B6D6-31EF-4DC5-BB8B-FBB862F52187}" destId="{F0934396-CEC9-4BCC-A2EB-244DAF929A2D}" srcOrd="5" destOrd="0" presId="urn:microsoft.com/office/officeart/2009/3/layout/CircleRelationship"/>
    <dgm:cxn modelId="{5F12B135-55AB-4BD8-922A-46AB9A44BDF5}" type="presParOf" srcId="{98C2B6D6-31EF-4DC5-BB8B-FBB862F52187}" destId="{FA669C19-8C66-436D-AAF2-187716822726}" srcOrd="6" destOrd="0" presId="urn:microsoft.com/office/officeart/2009/3/layout/CircleRelationship"/>
    <dgm:cxn modelId="{4928AEA6-703A-4660-ADC9-39041E2E4F9F}" type="presParOf" srcId="{98C2B6D6-31EF-4DC5-BB8B-FBB862F52187}" destId="{F275AB04-4922-4761-A277-B20013FA2AF2}" srcOrd="7" destOrd="0" presId="urn:microsoft.com/office/officeart/2009/3/layout/CircleRelationship"/>
    <dgm:cxn modelId="{8A41B446-8E79-44FD-A5EA-E339F466C8FD}" type="presParOf" srcId="{98C2B6D6-31EF-4DC5-BB8B-FBB862F52187}" destId="{55B4A085-898D-49C2-BCDB-4AC4E4BCBE0D}" srcOrd="8" destOrd="0" presId="urn:microsoft.com/office/officeart/2009/3/layout/CircleRelationship"/>
    <dgm:cxn modelId="{D556E846-45BE-4CAE-A404-E7E1C23BB53D}" type="presParOf" srcId="{55B4A085-898D-49C2-BCDB-4AC4E4BCBE0D}" destId="{0FC5FB47-8233-48A1-ADE1-5DC525C9B999}" srcOrd="0" destOrd="0" presId="urn:microsoft.com/office/officeart/2009/3/layout/CircleRelationship"/>
    <dgm:cxn modelId="{C5198919-63CE-487F-86C2-730EAE2A7B5C}" type="presParOf" srcId="{98C2B6D6-31EF-4DC5-BB8B-FBB862F52187}" destId="{6268B510-8976-4908-951B-CE93EE62885B}" srcOrd="9" destOrd="0" presId="urn:microsoft.com/office/officeart/2009/3/layout/CircleRelationship"/>
    <dgm:cxn modelId="{D8ED5B1B-F4A9-4DE2-8E67-37C9275EF893}" type="presParOf" srcId="{6268B510-8976-4908-951B-CE93EE62885B}" destId="{0B786D8C-9125-4040-A827-828E99F51DF0}" srcOrd="0" destOrd="0" presId="urn:microsoft.com/office/officeart/2009/3/layout/CircleRelationship"/>
    <dgm:cxn modelId="{60EA6193-E12B-45DE-A73D-1CC34B42F92C}" type="presParOf" srcId="{98C2B6D6-31EF-4DC5-BB8B-FBB862F52187}" destId="{28949366-6F08-4AAD-8CF7-42559D912E92}" srcOrd="10" destOrd="0" presId="urn:microsoft.com/office/officeart/2009/3/layout/CircleRelationship"/>
    <dgm:cxn modelId="{5247AE6E-622E-48FA-BAF9-3BC61EA8AE0C}" type="presParOf" srcId="{98C2B6D6-31EF-4DC5-BB8B-FBB862F52187}" destId="{E7833872-DDCD-4C20-B4D4-B6DBD37C7968}" srcOrd="11" destOrd="0" presId="urn:microsoft.com/office/officeart/2009/3/layout/CircleRelationship"/>
    <dgm:cxn modelId="{8493B1E9-D6F6-4B4D-863F-2E1A4DE0D6D3}" type="presParOf" srcId="{E7833872-DDCD-4C20-B4D4-B6DBD37C7968}" destId="{7DF50C01-9333-4FB8-A81E-069684362DD3}" srcOrd="0" destOrd="0" presId="urn:microsoft.com/office/officeart/2009/3/layout/CircleRelationship"/>
    <dgm:cxn modelId="{F6F01C33-336D-492B-963F-671880342AAC}" type="presParOf" srcId="{98C2B6D6-31EF-4DC5-BB8B-FBB862F52187}" destId="{41A4D636-59C9-4CC1-99E5-5466D6BB0E63}" srcOrd="12" destOrd="0" presId="urn:microsoft.com/office/officeart/2009/3/layout/CircleRelationship"/>
    <dgm:cxn modelId="{0D12F371-82B1-4154-92B4-77C1AEDBF33D}" type="presParOf" srcId="{41A4D636-59C9-4CC1-99E5-5466D6BB0E63}" destId="{4A04D328-17BB-4886-AF7E-54EB94660C84}" srcOrd="0" destOrd="0" presId="urn:microsoft.com/office/officeart/2009/3/layout/CircleRelationship"/>
    <dgm:cxn modelId="{BA066CA2-828D-4C1D-9251-51E1E28C3191}" type="presParOf" srcId="{98C2B6D6-31EF-4DC5-BB8B-FBB862F52187}" destId="{6CEEB490-3047-4CAE-A9DD-568273B78D91}" srcOrd="13" destOrd="0" presId="urn:microsoft.com/office/officeart/2009/3/layout/CircleRelationship"/>
    <dgm:cxn modelId="{A2D58BFB-370C-43A2-B9EA-36946DDDA5A0}" type="presParOf" srcId="{6CEEB490-3047-4CAE-A9DD-568273B78D91}" destId="{B7264504-08BE-419C-A6E5-FE86DA3876EF}" srcOrd="0" destOrd="0" presId="urn:microsoft.com/office/officeart/2009/3/layout/CircleRelationship"/>
    <dgm:cxn modelId="{AEBBE4AD-1A8A-4702-8FB8-273D41400633}" type="presParOf" srcId="{98C2B6D6-31EF-4DC5-BB8B-FBB862F52187}" destId="{EFC92444-1DAA-4214-B66D-7CA8060BC5A7}" srcOrd="14" destOrd="0" presId="urn:microsoft.com/office/officeart/2009/3/layout/CircleRelationship"/>
    <dgm:cxn modelId="{9041B925-0889-4AAE-B7E9-6371ECD9A637}" type="presParOf" srcId="{98C2B6D6-31EF-4DC5-BB8B-FBB862F52187}" destId="{C9596787-6E3B-45EB-B96B-4859ED948F90}" srcOrd="15" destOrd="0" presId="urn:microsoft.com/office/officeart/2009/3/layout/CircleRelationship"/>
    <dgm:cxn modelId="{A80CAF25-89A7-4D58-9135-04BF74F4D056}" type="presParOf" srcId="{C9596787-6E3B-45EB-B96B-4859ED948F90}" destId="{19C4B2C3-FC30-4631-9A6E-4AD86AF4F553}" srcOrd="0" destOrd="0" presId="urn:microsoft.com/office/officeart/2009/3/layout/CircleRelationship"/>
    <dgm:cxn modelId="{8CDF5917-4A8D-473B-8640-62611D0B0336}" type="presParOf" srcId="{98C2B6D6-31EF-4DC5-BB8B-FBB862F52187}" destId="{D90355F8-E547-4AA4-A1B6-A6307BDC5A01}" srcOrd="16" destOrd="0" presId="urn:microsoft.com/office/officeart/2009/3/layout/CircleRelationship"/>
    <dgm:cxn modelId="{8D14C79D-3BCB-40D5-ADAC-FF212235359C}" type="presParOf" srcId="{98C2B6D6-31EF-4DC5-BB8B-FBB862F52187}" destId="{62082790-5AFC-4691-9A5E-306920FE57F8}" srcOrd="17" destOrd="0" presId="urn:microsoft.com/office/officeart/2009/3/layout/CircleRelationship"/>
    <dgm:cxn modelId="{F4BFED37-B5B5-4C4E-A602-5894BF4CB674}" type="presParOf" srcId="{62082790-5AFC-4691-9A5E-306920FE57F8}" destId="{173CC5C3-3500-46FE-AC36-B232E6F1DFDD}"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4005C-60D1-4786-993B-01E542060DB0}" type="doc">
      <dgm:prSet loTypeId="urn:microsoft.com/office/officeart/2005/8/layout/chevron2" loCatId="list" qsTypeId="urn:microsoft.com/office/officeart/2005/8/quickstyle/simple1" qsCatId="simple" csTypeId="urn:microsoft.com/office/officeart/2005/8/colors/accent1_2" csCatId="accent1" phldr="1"/>
      <dgm:spPr/>
    </dgm:pt>
    <dgm:pt modelId="{E07DE84B-2078-4A8B-8E88-CD7E57D027C5}">
      <dgm:prSet phldrT="[Text]" custT="1"/>
      <dgm:spPr/>
      <dgm:t>
        <a:bodyPr/>
        <a:lstStyle/>
        <a:p>
          <a:r>
            <a:rPr lang="en-US" sz="1600" b="1" dirty="0" smtClean="0">
              <a:solidFill>
                <a:schemeClr val="tx1"/>
              </a:solidFill>
              <a:latin typeface="Times New Roman" panose="02020603050405020304" pitchFamily="18" charset="0"/>
              <a:cs typeface="Times New Roman" panose="02020603050405020304" pitchFamily="18" charset="0"/>
            </a:rPr>
            <a:t>GSR</a:t>
          </a:r>
          <a:endParaRPr lang="en-US" sz="1600" b="1" dirty="0">
            <a:solidFill>
              <a:schemeClr val="tx1"/>
            </a:solidFill>
            <a:latin typeface="Times New Roman" panose="02020603050405020304" pitchFamily="18" charset="0"/>
            <a:cs typeface="Times New Roman" panose="02020603050405020304" pitchFamily="18" charset="0"/>
          </a:endParaRPr>
        </a:p>
      </dgm:t>
    </dgm:pt>
    <dgm:pt modelId="{070413E6-E058-4CB5-803C-2E33C7337AA7}" type="parTrans" cxnId="{DF7F5901-CDD6-42BA-AF91-0B2B1D179166}">
      <dgm:prSet/>
      <dgm:spPr/>
      <dgm:t>
        <a:bodyPr/>
        <a:lstStyle/>
        <a:p>
          <a:endParaRPr lang="en-US"/>
        </a:p>
      </dgm:t>
    </dgm:pt>
    <dgm:pt modelId="{C67DA66A-E8C4-4985-BDFA-36CC2B120849}" type="sibTrans" cxnId="{DF7F5901-CDD6-42BA-AF91-0B2B1D179166}">
      <dgm:prSet/>
      <dgm:spPr/>
      <dgm:t>
        <a:bodyPr/>
        <a:lstStyle/>
        <a:p>
          <a:endParaRPr lang="en-US"/>
        </a:p>
      </dgm:t>
    </dgm:pt>
    <dgm:pt modelId="{62D285BD-3A76-474C-BC25-BA58F20022BE}">
      <dgm:prSet phldrT="[Text]" custT="1"/>
      <dgm:spPr/>
      <dgm:t>
        <a:bodyPr/>
        <a:lstStyle/>
        <a:p>
          <a:r>
            <a:rPr lang="en-US" sz="1200" b="1" dirty="0" smtClean="0">
              <a:solidFill>
                <a:schemeClr val="tx1"/>
              </a:solidFill>
              <a:latin typeface="Times New Roman" panose="02020603050405020304" pitchFamily="18" charset="0"/>
              <a:cs typeface="Times New Roman" panose="02020603050405020304" pitchFamily="18" charset="0"/>
            </a:rPr>
            <a:t>hashtags</a:t>
          </a:r>
          <a:endParaRPr lang="en-US" sz="1200" b="1" dirty="0">
            <a:solidFill>
              <a:schemeClr val="tx1"/>
            </a:solidFill>
            <a:latin typeface="Times New Roman" panose="02020603050405020304" pitchFamily="18" charset="0"/>
            <a:cs typeface="Times New Roman" panose="02020603050405020304" pitchFamily="18" charset="0"/>
          </a:endParaRPr>
        </a:p>
      </dgm:t>
    </dgm:pt>
    <dgm:pt modelId="{745B0C48-D833-49CC-B6F8-95F55365B32E}" type="parTrans" cxnId="{93F5F37A-4E35-4172-AFF9-960FA4B072ED}">
      <dgm:prSet/>
      <dgm:spPr/>
      <dgm:t>
        <a:bodyPr/>
        <a:lstStyle/>
        <a:p>
          <a:endParaRPr lang="en-US"/>
        </a:p>
      </dgm:t>
    </dgm:pt>
    <dgm:pt modelId="{6636C482-A868-44C6-970B-BC4D0DF8E4B6}" type="sibTrans" cxnId="{93F5F37A-4E35-4172-AFF9-960FA4B072ED}">
      <dgm:prSet/>
      <dgm:spPr/>
      <dgm:t>
        <a:bodyPr/>
        <a:lstStyle/>
        <a:p>
          <a:endParaRPr lang="en-US"/>
        </a:p>
      </dgm:t>
    </dgm:pt>
    <dgm:pt modelId="{64D5CF31-ECB7-4465-A17E-6A2F22B840F3}">
      <dgm:prSet phldrT="[Text]" custT="1"/>
      <dgm:spPr/>
      <dgm:t>
        <a:bodyPr/>
        <a:lstStyle/>
        <a:p>
          <a:r>
            <a:rPr lang="en-US" sz="1200" b="1" dirty="0" smtClean="0">
              <a:solidFill>
                <a:schemeClr val="tx1"/>
              </a:solidFill>
              <a:latin typeface="Times New Roman" panose="02020603050405020304" pitchFamily="18" charset="0"/>
              <a:cs typeface="Times New Roman" panose="02020603050405020304" pitchFamily="18" charset="0"/>
            </a:rPr>
            <a:t>Filtering</a:t>
          </a:r>
          <a:endParaRPr lang="en-US" sz="1200" b="1" dirty="0">
            <a:solidFill>
              <a:schemeClr val="tx1"/>
            </a:solidFill>
            <a:latin typeface="Times New Roman" panose="02020603050405020304" pitchFamily="18" charset="0"/>
            <a:cs typeface="Times New Roman" panose="02020603050405020304" pitchFamily="18" charset="0"/>
          </a:endParaRPr>
        </a:p>
      </dgm:t>
    </dgm:pt>
    <dgm:pt modelId="{ED1141F1-9D81-4E55-A33C-EA6AB76D2441}" type="parTrans" cxnId="{8D9EC090-B6E2-460B-B823-4510634D150F}">
      <dgm:prSet/>
      <dgm:spPr/>
      <dgm:t>
        <a:bodyPr/>
        <a:lstStyle/>
        <a:p>
          <a:endParaRPr lang="en-US"/>
        </a:p>
      </dgm:t>
    </dgm:pt>
    <dgm:pt modelId="{AF1264EF-CAF3-4D33-9FE6-8063A1155782}" type="sibTrans" cxnId="{8D9EC090-B6E2-460B-B823-4510634D150F}">
      <dgm:prSet/>
      <dgm:spPr/>
      <dgm:t>
        <a:bodyPr/>
        <a:lstStyle/>
        <a:p>
          <a:endParaRPr lang="en-US"/>
        </a:p>
      </dgm:t>
    </dgm:pt>
    <dgm:pt modelId="{FBBDE6A1-7480-46E2-A444-50319A2E6C95}">
      <dgm:prSet phldrT="[Text]"/>
      <dgm:spPr/>
      <dgm:t>
        <a:bodyPr/>
        <a:lstStyle/>
        <a:p>
          <a:r>
            <a:rPr lang="en-US" b="1" dirty="0" smtClean="0">
              <a:solidFill>
                <a:schemeClr val="tx1"/>
              </a:solidFill>
              <a:latin typeface="Times New Roman" panose="02020603050405020304" pitchFamily="18" charset="0"/>
              <a:cs typeface="Times New Roman" panose="02020603050405020304" pitchFamily="18" charset="0"/>
            </a:rPr>
            <a:t>Geocoding</a:t>
          </a:r>
          <a:endParaRPr lang="en-US" b="1" dirty="0">
            <a:solidFill>
              <a:schemeClr val="tx1"/>
            </a:solidFill>
            <a:latin typeface="Times New Roman" panose="02020603050405020304" pitchFamily="18" charset="0"/>
            <a:cs typeface="Times New Roman" panose="02020603050405020304" pitchFamily="18" charset="0"/>
          </a:endParaRPr>
        </a:p>
      </dgm:t>
    </dgm:pt>
    <dgm:pt modelId="{B2CB7C8F-BF3B-4A76-8832-DFC7FE77A275}" type="parTrans" cxnId="{EBAE37A7-9F97-4BD2-A416-218342B4FCD0}">
      <dgm:prSet/>
      <dgm:spPr/>
      <dgm:t>
        <a:bodyPr/>
        <a:lstStyle/>
        <a:p>
          <a:endParaRPr lang="en-US"/>
        </a:p>
      </dgm:t>
    </dgm:pt>
    <dgm:pt modelId="{80D6259A-2487-4F12-B56F-CC6FFBBF348C}" type="sibTrans" cxnId="{EBAE37A7-9F97-4BD2-A416-218342B4FCD0}">
      <dgm:prSet/>
      <dgm:spPr/>
      <dgm:t>
        <a:bodyPr/>
        <a:lstStyle/>
        <a:p>
          <a:endParaRPr lang="en-US"/>
        </a:p>
      </dgm:t>
    </dgm:pt>
    <dgm:pt modelId="{867ED234-37D6-4B3B-8A95-43FA4F002D00}">
      <dgm:prSet phldrT="[Text]" custT="1"/>
      <dgm:spPr/>
      <dgm:t>
        <a:bodyPr/>
        <a:lstStyle/>
        <a:p>
          <a:r>
            <a:rPr lang="en-US" sz="1100" b="1" dirty="0" smtClean="0">
              <a:solidFill>
                <a:schemeClr val="tx1"/>
              </a:solidFill>
              <a:latin typeface="Times New Roman" panose="02020603050405020304" pitchFamily="18" charset="0"/>
              <a:cs typeface="Times New Roman" panose="02020603050405020304" pitchFamily="18" charset="0"/>
            </a:rPr>
            <a:t>Infected nodes</a:t>
          </a:r>
          <a:endParaRPr lang="en-US" sz="1100" b="1" dirty="0">
            <a:solidFill>
              <a:schemeClr val="tx1"/>
            </a:solidFill>
            <a:latin typeface="Times New Roman" panose="02020603050405020304" pitchFamily="18" charset="0"/>
            <a:cs typeface="Times New Roman" panose="02020603050405020304" pitchFamily="18" charset="0"/>
          </a:endParaRPr>
        </a:p>
      </dgm:t>
    </dgm:pt>
    <dgm:pt modelId="{B863BEEF-68E1-4406-9270-2142B9179D70}" type="parTrans" cxnId="{C7164D64-A86A-48FC-B861-1879E8BD9760}">
      <dgm:prSet/>
      <dgm:spPr/>
      <dgm:t>
        <a:bodyPr/>
        <a:lstStyle/>
        <a:p>
          <a:endParaRPr lang="en-US"/>
        </a:p>
      </dgm:t>
    </dgm:pt>
    <dgm:pt modelId="{8249C190-6AA8-49D2-9487-A43DE6210367}" type="sibTrans" cxnId="{C7164D64-A86A-48FC-B861-1879E8BD9760}">
      <dgm:prSet/>
      <dgm:spPr/>
      <dgm:t>
        <a:bodyPr/>
        <a:lstStyle/>
        <a:p>
          <a:endParaRPr lang="en-US"/>
        </a:p>
      </dgm:t>
    </dgm:pt>
    <dgm:pt modelId="{E48DC2B9-C3FB-4E70-B490-0C1528FA6BB3}">
      <dgm:prSet phldrT="[Text]" custT="1"/>
      <dgm:spPr/>
      <dgm:t>
        <a:bodyPr/>
        <a:lstStyle/>
        <a:p>
          <a:pPr marL="284163" indent="-225425"/>
          <a:r>
            <a:rPr lang="en-US" altLang="en-US" sz="1600" dirty="0" smtClean="0">
              <a:solidFill>
                <a:srgbClr val="000000"/>
              </a:solidFill>
              <a:latin typeface="Times New Roman" panose="02020603050405020304" pitchFamily="18" charset="0"/>
            </a:rPr>
            <a:t>Filter tweets by hashtags like </a:t>
          </a:r>
          <a:r>
            <a:rPr lang="en-US" sz="1600" dirty="0" smtClean="0">
              <a:solidFill>
                <a:srgbClr val="000000"/>
              </a:solidFill>
              <a:latin typeface="Times New Roman" panose="02020603050405020304" pitchFamily="18" charset="0"/>
            </a:rPr>
            <a:t>“#LaMarchaYoSoy132, #</a:t>
          </a:r>
          <a:r>
            <a:rPr lang="en-US" sz="1600" dirty="0" err="1" smtClean="0">
              <a:solidFill>
                <a:srgbClr val="000000"/>
              </a:solidFill>
              <a:latin typeface="Times New Roman" panose="02020603050405020304" pitchFamily="18" charset="0"/>
            </a:rPr>
            <a:t>ReformaEducativa</a:t>
          </a:r>
          <a:r>
            <a:rPr lang="en-US" sz="1600" dirty="0" smtClean="0">
              <a:solidFill>
                <a:srgbClr val="000000"/>
              </a:solidFill>
              <a:latin typeface="Times New Roman" panose="02020603050405020304" pitchFamily="18" charset="0"/>
            </a:rPr>
            <a:t>”</a:t>
          </a:r>
          <a:endParaRPr lang="en-US" sz="1600" dirty="0">
            <a:solidFill>
              <a:srgbClr val="000000"/>
            </a:solidFill>
            <a:latin typeface="Times New Roman" panose="02020603050405020304" pitchFamily="18" charset="0"/>
          </a:endParaRPr>
        </a:p>
      </dgm:t>
    </dgm:pt>
    <dgm:pt modelId="{855067A4-CC00-4D63-AF3D-A6943DE2EB77}" type="parTrans" cxnId="{714ACD87-5F33-4D49-9A92-F6801B0B6819}">
      <dgm:prSet/>
      <dgm:spPr/>
      <dgm:t>
        <a:bodyPr/>
        <a:lstStyle/>
        <a:p>
          <a:endParaRPr lang="en-US"/>
        </a:p>
      </dgm:t>
    </dgm:pt>
    <dgm:pt modelId="{E65FEDE5-4EDF-4761-9F4E-1F0DF433E2FB}" type="sibTrans" cxnId="{714ACD87-5F33-4D49-9A92-F6801B0B6819}">
      <dgm:prSet/>
      <dgm:spPr/>
      <dgm:t>
        <a:bodyPr/>
        <a:lstStyle/>
        <a:p>
          <a:endParaRPr lang="en-US"/>
        </a:p>
      </dgm:t>
    </dgm:pt>
    <dgm:pt modelId="{60DF81E6-A7DB-4909-97BE-D9ED9020947C}">
      <dgm:prSet phldrT="[Text]" custT="1"/>
      <dgm:spPr/>
      <dgm:t>
        <a:bodyPr/>
        <a:lstStyle/>
        <a:p>
          <a:pPr marL="284163" indent="-225425"/>
          <a:r>
            <a:rPr lang="en-US" altLang="en-US" sz="1600" dirty="0" smtClean="0">
              <a:solidFill>
                <a:srgbClr val="000000"/>
              </a:solidFill>
              <a:latin typeface="Times New Roman" panose="02020603050405020304" pitchFamily="18" charset="0"/>
            </a:rPr>
            <a:t>Geocoding the filtered tweets by content and properties of its users</a:t>
          </a:r>
          <a:endParaRPr lang="en-US" sz="1600" dirty="0">
            <a:solidFill>
              <a:srgbClr val="000000"/>
            </a:solidFill>
            <a:latin typeface="Times New Roman" panose="02020603050405020304" pitchFamily="18" charset="0"/>
          </a:endParaRPr>
        </a:p>
      </dgm:t>
    </dgm:pt>
    <dgm:pt modelId="{738763E5-098B-43BE-804C-0D50B4C69B94}" type="parTrans" cxnId="{3202CD05-D8D0-4A11-BF9E-0096EC3BB86B}">
      <dgm:prSet/>
      <dgm:spPr/>
      <dgm:t>
        <a:bodyPr/>
        <a:lstStyle/>
        <a:p>
          <a:endParaRPr lang="en-US"/>
        </a:p>
      </dgm:t>
    </dgm:pt>
    <dgm:pt modelId="{4027728A-CCD1-4F7F-A383-E58066FEE9B2}" type="sibTrans" cxnId="{3202CD05-D8D0-4A11-BF9E-0096EC3BB86B}">
      <dgm:prSet/>
      <dgm:spPr/>
      <dgm:t>
        <a:bodyPr/>
        <a:lstStyle/>
        <a:p>
          <a:endParaRPr lang="en-US"/>
        </a:p>
      </dgm:t>
    </dgm:pt>
    <dgm:pt modelId="{4DB042E0-29B9-4C93-A462-FB15DCEBE981}">
      <dgm:prSet phldrT="[Text]" custT="1"/>
      <dgm:spPr/>
      <dgm:t>
        <a:bodyPr/>
        <a:lstStyle/>
        <a:p>
          <a:pPr marL="284163" indent="-225425"/>
          <a:r>
            <a:rPr lang="en-US" altLang="en-US" sz="1600" dirty="0" smtClean="0">
              <a:solidFill>
                <a:srgbClr val="000000"/>
              </a:solidFill>
              <a:latin typeface="Times New Roman" panose="02020603050405020304" pitchFamily="18" charset="0"/>
            </a:rPr>
            <a:t>We extract and </a:t>
          </a:r>
          <a:r>
            <a:rPr lang="en-US" altLang="en-US" sz="1600" dirty="0" err="1" smtClean="0">
              <a:solidFill>
                <a:srgbClr val="000000"/>
              </a:solidFill>
              <a:latin typeface="Times New Roman" panose="02020603050405020304" pitchFamily="18" charset="0"/>
            </a:rPr>
            <a:t>geolocate</a:t>
          </a:r>
          <a:r>
            <a:rPr lang="en-US" altLang="en-US" sz="1600" dirty="0" smtClean="0">
              <a:solidFill>
                <a:srgbClr val="000000"/>
              </a:solidFill>
              <a:latin typeface="Times New Roman" panose="02020603050405020304" pitchFamily="18" charset="0"/>
            </a:rPr>
            <a:t> 20227830 users, assuming they are infected users</a:t>
          </a:r>
          <a:endParaRPr lang="en-US" sz="1600" dirty="0">
            <a:solidFill>
              <a:srgbClr val="000000"/>
            </a:solidFill>
            <a:latin typeface="Times New Roman" panose="02020603050405020304" pitchFamily="18" charset="0"/>
          </a:endParaRPr>
        </a:p>
      </dgm:t>
    </dgm:pt>
    <dgm:pt modelId="{418EE376-29EF-4C24-9B33-DFF0121D68CD}" type="parTrans" cxnId="{17BBB747-6B63-457A-B714-4F8DDAD1D3BA}">
      <dgm:prSet/>
      <dgm:spPr/>
      <dgm:t>
        <a:bodyPr/>
        <a:lstStyle/>
        <a:p>
          <a:endParaRPr lang="en-US"/>
        </a:p>
      </dgm:t>
    </dgm:pt>
    <dgm:pt modelId="{F98E1EB7-4384-48D4-8155-3B8C58798FB0}" type="sibTrans" cxnId="{17BBB747-6B63-457A-B714-4F8DDAD1D3BA}">
      <dgm:prSet/>
      <dgm:spPr/>
      <dgm:t>
        <a:bodyPr/>
        <a:lstStyle/>
        <a:p>
          <a:endParaRPr lang="en-US"/>
        </a:p>
      </dgm:t>
    </dgm:pt>
    <dgm:pt modelId="{D94355B8-7893-400B-9D2C-AE8B4A8A04DE}">
      <dgm:prSet phldrT="[Text]" custT="1"/>
      <dgm:spPr/>
      <dgm:t>
        <a:bodyPr/>
        <a:lstStyle/>
        <a:p>
          <a:pPr marL="284163" indent="-225425"/>
          <a:r>
            <a:rPr lang="en-US" altLang="en-US" sz="1600" dirty="0" smtClean="0">
              <a:solidFill>
                <a:srgbClr val="000000"/>
              </a:solidFill>
              <a:latin typeface="Times New Roman" panose="02020603050405020304" pitchFamily="18" charset="0"/>
            </a:rPr>
            <a:t>Gold standard report (GSR) contains: location, date, type of protest, </a:t>
          </a:r>
          <a:r>
            <a:rPr lang="en-US" altLang="en-US" sz="1600" dirty="0" err="1" smtClean="0">
              <a:solidFill>
                <a:srgbClr val="000000"/>
              </a:solidFill>
              <a:latin typeface="Times New Roman" panose="02020603050405020304" pitchFamily="18" charset="0"/>
            </a:rPr>
            <a:t>url</a:t>
          </a:r>
          <a:endParaRPr lang="en-US" sz="1600" dirty="0">
            <a:solidFill>
              <a:schemeClr val="tx1"/>
            </a:solidFill>
          </a:endParaRPr>
        </a:p>
      </dgm:t>
    </dgm:pt>
    <dgm:pt modelId="{04D3C17D-D2F3-4582-B49C-56B47328E302}" type="parTrans" cxnId="{23EF0329-C1AB-4DD9-9E06-C607A28FB04A}">
      <dgm:prSet/>
      <dgm:spPr/>
      <dgm:t>
        <a:bodyPr/>
        <a:lstStyle/>
        <a:p>
          <a:endParaRPr lang="en-US"/>
        </a:p>
      </dgm:t>
    </dgm:pt>
    <dgm:pt modelId="{34ECB9AF-2B34-4972-8613-A2C122F5743C}" type="sibTrans" cxnId="{23EF0329-C1AB-4DD9-9E06-C607A28FB04A}">
      <dgm:prSet/>
      <dgm:spPr/>
      <dgm:t>
        <a:bodyPr/>
        <a:lstStyle/>
        <a:p>
          <a:endParaRPr lang="en-US"/>
        </a:p>
      </dgm:t>
    </dgm:pt>
    <dgm:pt modelId="{A2E27398-7FE8-4E56-AE8B-F0A7C3D19035}">
      <dgm:prSet phldrT="[Text]" custT="1"/>
      <dgm:spPr/>
      <dgm:t>
        <a:bodyPr/>
        <a:lstStyle/>
        <a:p>
          <a:pPr marL="284163" indent="-225425"/>
          <a:r>
            <a:rPr lang="en-US" altLang="en-US" sz="1600" dirty="0" smtClean="0">
              <a:solidFill>
                <a:srgbClr val="000000"/>
              </a:solidFill>
              <a:latin typeface="Times New Roman" panose="02020603050405020304" pitchFamily="18" charset="0"/>
            </a:rPr>
            <a:t>For prominent protests, GSR has hashtags </a:t>
          </a:r>
          <a:endParaRPr lang="en-US" sz="1600" dirty="0">
            <a:solidFill>
              <a:srgbClr val="000000"/>
            </a:solidFill>
            <a:latin typeface="Times New Roman" panose="02020603050405020304" pitchFamily="18" charset="0"/>
          </a:endParaRPr>
        </a:p>
      </dgm:t>
    </dgm:pt>
    <dgm:pt modelId="{9CCB2510-8582-4088-B2A5-AABEBD7E655F}" type="sibTrans" cxnId="{16888E4E-F123-43FB-BE3B-D094698CAB72}">
      <dgm:prSet/>
      <dgm:spPr/>
      <dgm:t>
        <a:bodyPr/>
        <a:lstStyle/>
        <a:p>
          <a:endParaRPr lang="en-US"/>
        </a:p>
      </dgm:t>
    </dgm:pt>
    <dgm:pt modelId="{0017C418-2FAB-4149-B2A8-01FE109FE052}" type="parTrans" cxnId="{16888E4E-F123-43FB-BE3B-D094698CAB72}">
      <dgm:prSet/>
      <dgm:spPr/>
      <dgm:t>
        <a:bodyPr/>
        <a:lstStyle/>
        <a:p>
          <a:endParaRPr lang="en-US"/>
        </a:p>
      </dgm:t>
    </dgm:pt>
    <dgm:pt modelId="{192B2F6B-5BD4-484B-9C5D-8EFAC428D3A6}" type="pres">
      <dgm:prSet presAssocID="{42F4005C-60D1-4786-993B-01E542060DB0}" presName="linearFlow" presStyleCnt="0">
        <dgm:presLayoutVars>
          <dgm:dir/>
          <dgm:animLvl val="lvl"/>
          <dgm:resizeHandles val="exact"/>
        </dgm:presLayoutVars>
      </dgm:prSet>
      <dgm:spPr/>
    </dgm:pt>
    <dgm:pt modelId="{FD69772A-FF79-47CC-B9FA-6EA48B84413C}" type="pres">
      <dgm:prSet presAssocID="{E07DE84B-2078-4A8B-8E88-CD7E57D027C5}" presName="composite" presStyleCnt="0"/>
      <dgm:spPr/>
    </dgm:pt>
    <dgm:pt modelId="{D14A27E1-EF21-4409-B27F-A8E5EDCD74A4}" type="pres">
      <dgm:prSet presAssocID="{E07DE84B-2078-4A8B-8E88-CD7E57D027C5}" presName="parentText" presStyleLbl="alignNode1" presStyleIdx="0" presStyleCnt="5">
        <dgm:presLayoutVars>
          <dgm:chMax val="1"/>
          <dgm:bulletEnabled val="1"/>
        </dgm:presLayoutVars>
      </dgm:prSet>
      <dgm:spPr/>
      <dgm:t>
        <a:bodyPr/>
        <a:lstStyle/>
        <a:p>
          <a:endParaRPr lang="en-US"/>
        </a:p>
      </dgm:t>
    </dgm:pt>
    <dgm:pt modelId="{598EAC8F-6285-48FF-9AA8-F292ED884D1F}" type="pres">
      <dgm:prSet presAssocID="{E07DE84B-2078-4A8B-8E88-CD7E57D027C5}" presName="descendantText" presStyleLbl="alignAcc1" presStyleIdx="0" presStyleCnt="5" custScaleY="100989">
        <dgm:presLayoutVars>
          <dgm:bulletEnabled val="1"/>
        </dgm:presLayoutVars>
      </dgm:prSet>
      <dgm:spPr/>
      <dgm:t>
        <a:bodyPr/>
        <a:lstStyle/>
        <a:p>
          <a:endParaRPr lang="en-US"/>
        </a:p>
      </dgm:t>
    </dgm:pt>
    <dgm:pt modelId="{1D456B0B-4F88-44F8-BF8C-2ADAADD0C012}" type="pres">
      <dgm:prSet presAssocID="{C67DA66A-E8C4-4985-BDFA-36CC2B120849}" presName="sp" presStyleCnt="0"/>
      <dgm:spPr/>
    </dgm:pt>
    <dgm:pt modelId="{531EADF3-120A-41BE-AEFE-F9C5FCAEF4E5}" type="pres">
      <dgm:prSet presAssocID="{62D285BD-3A76-474C-BC25-BA58F20022BE}" presName="composite" presStyleCnt="0"/>
      <dgm:spPr/>
    </dgm:pt>
    <dgm:pt modelId="{164ECE6D-84A5-4D17-95A8-289D86F4D23F}" type="pres">
      <dgm:prSet presAssocID="{62D285BD-3A76-474C-BC25-BA58F20022BE}" presName="parentText" presStyleLbl="alignNode1" presStyleIdx="1" presStyleCnt="5">
        <dgm:presLayoutVars>
          <dgm:chMax val="1"/>
          <dgm:bulletEnabled val="1"/>
        </dgm:presLayoutVars>
      </dgm:prSet>
      <dgm:spPr/>
      <dgm:t>
        <a:bodyPr/>
        <a:lstStyle/>
        <a:p>
          <a:endParaRPr lang="en-US"/>
        </a:p>
      </dgm:t>
    </dgm:pt>
    <dgm:pt modelId="{A1A3D4C6-F403-4F75-8D88-661287925020}" type="pres">
      <dgm:prSet presAssocID="{62D285BD-3A76-474C-BC25-BA58F20022BE}" presName="descendantText" presStyleLbl="alignAcc1" presStyleIdx="1" presStyleCnt="5">
        <dgm:presLayoutVars>
          <dgm:bulletEnabled val="1"/>
        </dgm:presLayoutVars>
      </dgm:prSet>
      <dgm:spPr/>
      <dgm:t>
        <a:bodyPr/>
        <a:lstStyle/>
        <a:p>
          <a:endParaRPr lang="en-US"/>
        </a:p>
      </dgm:t>
    </dgm:pt>
    <dgm:pt modelId="{E42D1F1F-FE77-4586-9A2D-B1A6EA9AE364}" type="pres">
      <dgm:prSet presAssocID="{6636C482-A868-44C6-970B-BC4D0DF8E4B6}" presName="sp" presStyleCnt="0"/>
      <dgm:spPr/>
    </dgm:pt>
    <dgm:pt modelId="{B954D4AF-381B-4BDA-9268-A481559B9695}" type="pres">
      <dgm:prSet presAssocID="{64D5CF31-ECB7-4465-A17E-6A2F22B840F3}" presName="composite" presStyleCnt="0"/>
      <dgm:spPr/>
    </dgm:pt>
    <dgm:pt modelId="{DE82B3CB-02A9-42AE-981D-034B3DF2B261}" type="pres">
      <dgm:prSet presAssocID="{64D5CF31-ECB7-4465-A17E-6A2F22B840F3}" presName="parentText" presStyleLbl="alignNode1" presStyleIdx="2" presStyleCnt="5">
        <dgm:presLayoutVars>
          <dgm:chMax val="1"/>
          <dgm:bulletEnabled val="1"/>
        </dgm:presLayoutVars>
      </dgm:prSet>
      <dgm:spPr/>
      <dgm:t>
        <a:bodyPr/>
        <a:lstStyle/>
        <a:p>
          <a:endParaRPr lang="en-US"/>
        </a:p>
      </dgm:t>
    </dgm:pt>
    <dgm:pt modelId="{4EDEF231-D36C-4227-82CC-1A6EC5C648D1}" type="pres">
      <dgm:prSet presAssocID="{64D5CF31-ECB7-4465-A17E-6A2F22B840F3}" presName="descendantText" presStyleLbl="alignAcc1" presStyleIdx="2" presStyleCnt="5">
        <dgm:presLayoutVars>
          <dgm:bulletEnabled val="1"/>
        </dgm:presLayoutVars>
      </dgm:prSet>
      <dgm:spPr/>
      <dgm:t>
        <a:bodyPr/>
        <a:lstStyle/>
        <a:p>
          <a:endParaRPr lang="en-US"/>
        </a:p>
      </dgm:t>
    </dgm:pt>
    <dgm:pt modelId="{FF959186-4D26-4649-BF59-771251A26F99}" type="pres">
      <dgm:prSet presAssocID="{AF1264EF-CAF3-4D33-9FE6-8063A1155782}" presName="sp" presStyleCnt="0"/>
      <dgm:spPr/>
    </dgm:pt>
    <dgm:pt modelId="{A763C0C3-1767-4A90-889A-3BBE8BB51E8D}" type="pres">
      <dgm:prSet presAssocID="{FBBDE6A1-7480-46E2-A444-50319A2E6C95}" presName="composite" presStyleCnt="0"/>
      <dgm:spPr/>
    </dgm:pt>
    <dgm:pt modelId="{DDE6DA89-61D8-4170-942A-94101F7C63AD}" type="pres">
      <dgm:prSet presAssocID="{FBBDE6A1-7480-46E2-A444-50319A2E6C95}" presName="parentText" presStyleLbl="alignNode1" presStyleIdx="3" presStyleCnt="5">
        <dgm:presLayoutVars>
          <dgm:chMax val="1"/>
          <dgm:bulletEnabled val="1"/>
        </dgm:presLayoutVars>
      </dgm:prSet>
      <dgm:spPr/>
      <dgm:t>
        <a:bodyPr/>
        <a:lstStyle/>
        <a:p>
          <a:endParaRPr lang="en-US"/>
        </a:p>
      </dgm:t>
    </dgm:pt>
    <dgm:pt modelId="{AF0E34CE-CF93-44AB-8FBC-D6DF3691C426}" type="pres">
      <dgm:prSet presAssocID="{FBBDE6A1-7480-46E2-A444-50319A2E6C95}" presName="descendantText" presStyleLbl="alignAcc1" presStyleIdx="3" presStyleCnt="5">
        <dgm:presLayoutVars>
          <dgm:bulletEnabled val="1"/>
        </dgm:presLayoutVars>
      </dgm:prSet>
      <dgm:spPr/>
      <dgm:t>
        <a:bodyPr/>
        <a:lstStyle/>
        <a:p>
          <a:endParaRPr lang="en-US"/>
        </a:p>
      </dgm:t>
    </dgm:pt>
    <dgm:pt modelId="{A3BB349E-317E-412F-96A4-7D92C5B49B12}" type="pres">
      <dgm:prSet presAssocID="{80D6259A-2487-4F12-B56F-CC6FFBBF348C}" presName="sp" presStyleCnt="0"/>
      <dgm:spPr/>
    </dgm:pt>
    <dgm:pt modelId="{3979932A-768C-412A-A3EE-D2743505EB69}" type="pres">
      <dgm:prSet presAssocID="{867ED234-37D6-4B3B-8A95-43FA4F002D00}" presName="composite" presStyleCnt="0"/>
      <dgm:spPr/>
    </dgm:pt>
    <dgm:pt modelId="{89799BD0-2DD6-477A-B7F9-7B92D755A98E}" type="pres">
      <dgm:prSet presAssocID="{867ED234-37D6-4B3B-8A95-43FA4F002D00}" presName="parentText" presStyleLbl="alignNode1" presStyleIdx="4" presStyleCnt="5">
        <dgm:presLayoutVars>
          <dgm:chMax val="1"/>
          <dgm:bulletEnabled val="1"/>
        </dgm:presLayoutVars>
      </dgm:prSet>
      <dgm:spPr/>
      <dgm:t>
        <a:bodyPr/>
        <a:lstStyle/>
        <a:p>
          <a:endParaRPr lang="en-US"/>
        </a:p>
      </dgm:t>
    </dgm:pt>
    <dgm:pt modelId="{00C1164B-3850-4690-BD6A-A13D454552B2}" type="pres">
      <dgm:prSet presAssocID="{867ED234-37D6-4B3B-8A95-43FA4F002D00}" presName="descendantText" presStyleLbl="alignAcc1" presStyleIdx="4" presStyleCnt="5">
        <dgm:presLayoutVars>
          <dgm:bulletEnabled val="1"/>
        </dgm:presLayoutVars>
      </dgm:prSet>
      <dgm:spPr/>
      <dgm:t>
        <a:bodyPr/>
        <a:lstStyle/>
        <a:p>
          <a:endParaRPr lang="en-US"/>
        </a:p>
      </dgm:t>
    </dgm:pt>
  </dgm:ptLst>
  <dgm:cxnLst>
    <dgm:cxn modelId="{F1E05EED-22DB-476F-AD7E-6D00BF5381DF}" type="presOf" srcId="{64D5CF31-ECB7-4465-A17E-6A2F22B840F3}" destId="{DE82B3CB-02A9-42AE-981D-034B3DF2B261}" srcOrd="0" destOrd="0" presId="urn:microsoft.com/office/officeart/2005/8/layout/chevron2"/>
    <dgm:cxn modelId="{DF7F5901-CDD6-42BA-AF91-0B2B1D179166}" srcId="{42F4005C-60D1-4786-993B-01E542060DB0}" destId="{E07DE84B-2078-4A8B-8E88-CD7E57D027C5}" srcOrd="0" destOrd="0" parTransId="{070413E6-E058-4CB5-803C-2E33C7337AA7}" sibTransId="{C67DA66A-E8C4-4985-BDFA-36CC2B120849}"/>
    <dgm:cxn modelId="{17BBB747-6B63-457A-B714-4F8DDAD1D3BA}" srcId="{867ED234-37D6-4B3B-8A95-43FA4F002D00}" destId="{4DB042E0-29B9-4C93-A462-FB15DCEBE981}" srcOrd="0" destOrd="0" parTransId="{418EE376-29EF-4C24-9B33-DFF0121D68CD}" sibTransId="{F98E1EB7-4384-48D4-8155-3B8C58798FB0}"/>
    <dgm:cxn modelId="{915BC962-EFA2-4160-8745-127187C5C87F}" type="presOf" srcId="{42F4005C-60D1-4786-993B-01E542060DB0}" destId="{192B2F6B-5BD4-484B-9C5D-8EFAC428D3A6}" srcOrd="0" destOrd="0" presId="urn:microsoft.com/office/officeart/2005/8/layout/chevron2"/>
    <dgm:cxn modelId="{759CC3A2-24D0-4EC3-B738-B0E24366F4DB}" type="presOf" srcId="{FBBDE6A1-7480-46E2-A444-50319A2E6C95}" destId="{DDE6DA89-61D8-4170-942A-94101F7C63AD}" srcOrd="0" destOrd="0" presId="urn:microsoft.com/office/officeart/2005/8/layout/chevron2"/>
    <dgm:cxn modelId="{3202CD05-D8D0-4A11-BF9E-0096EC3BB86B}" srcId="{FBBDE6A1-7480-46E2-A444-50319A2E6C95}" destId="{60DF81E6-A7DB-4909-97BE-D9ED9020947C}" srcOrd="0" destOrd="0" parTransId="{738763E5-098B-43BE-804C-0D50B4C69B94}" sibTransId="{4027728A-CCD1-4F7F-A383-E58066FEE9B2}"/>
    <dgm:cxn modelId="{2E33C946-3A56-423C-BA77-75FDC4CF5BD9}" type="presOf" srcId="{60DF81E6-A7DB-4909-97BE-D9ED9020947C}" destId="{AF0E34CE-CF93-44AB-8FBC-D6DF3691C426}" srcOrd="0" destOrd="0" presId="urn:microsoft.com/office/officeart/2005/8/layout/chevron2"/>
    <dgm:cxn modelId="{714ACD87-5F33-4D49-9A92-F6801B0B6819}" srcId="{64D5CF31-ECB7-4465-A17E-6A2F22B840F3}" destId="{E48DC2B9-C3FB-4E70-B490-0C1528FA6BB3}" srcOrd="0" destOrd="0" parTransId="{855067A4-CC00-4D63-AF3D-A6943DE2EB77}" sibTransId="{E65FEDE5-4EDF-4761-9F4E-1F0DF433E2FB}"/>
    <dgm:cxn modelId="{4BE2138F-AEAA-4B4F-B575-465665C7169E}" type="presOf" srcId="{A2E27398-7FE8-4E56-AE8B-F0A7C3D19035}" destId="{A1A3D4C6-F403-4F75-8D88-661287925020}" srcOrd="0" destOrd="0" presId="urn:microsoft.com/office/officeart/2005/8/layout/chevron2"/>
    <dgm:cxn modelId="{23EF0329-C1AB-4DD9-9E06-C607A28FB04A}" srcId="{E07DE84B-2078-4A8B-8E88-CD7E57D027C5}" destId="{D94355B8-7893-400B-9D2C-AE8B4A8A04DE}" srcOrd="0" destOrd="0" parTransId="{04D3C17D-D2F3-4582-B49C-56B47328E302}" sibTransId="{34ECB9AF-2B34-4972-8613-A2C122F5743C}"/>
    <dgm:cxn modelId="{8B31F9EA-8F49-4207-A022-46B1C03AC793}" type="presOf" srcId="{D94355B8-7893-400B-9D2C-AE8B4A8A04DE}" destId="{598EAC8F-6285-48FF-9AA8-F292ED884D1F}" srcOrd="0" destOrd="0" presId="urn:microsoft.com/office/officeart/2005/8/layout/chevron2"/>
    <dgm:cxn modelId="{25535117-D81D-4393-8948-2650002A60A4}" type="presOf" srcId="{62D285BD-3A76-474C-BC25-BA58F20022BE}" destId="{164ECE6D-84A5-4D17-95A8-289D86F4D23F}" srcOrd="0" destOrd="0" presId="urn:microsoft.com/office/officeart/2005/8/layout/chevron2"/>
    <dgm:cxn modelId="{C7164D64-A86A-48FC-B861-1879E8BD9760}" srcId="{42F4005C-60D1-4786-993B-01E542060DB0}" destId="{867ED234-37D6-4B3B-8A95-43FA4F002D00}" srcOrd="4" destOrd="0" parTransId="{B863BEEF-68E1-4406-9270-2142B9179D70}" sibTransId="{8249C190-6AA8-49D2-9487-A43DE6210367}"/>
    <dgm:cxn modelId="{16888E4E-F123-43FB-BE3B-D094698CAB72}" srcId="{62D285BD-3A76-474C-BC25-BA58F20022BE}" destId="{A2E27398-7FE8-4E56-AE8B-F0A7C3D19035}" srcOrd="0" destOrd="0" parTransId="{0017C418-2FAB-4149-B2A8-01FE109FE052}" sibTransId="{9CCB2510-8582-4088-B2A5-AABEBD7E655F}"/>
    <dgm:cxn modelId="{EBAE37A7-9F97-4BD2-A416-218342B4FCD0}" srcId="{42F4005C-60D1-4786-993B-01E542060DB0}" destId="{FBBDE6A1-7480-46E2-A444-50319A2E6C95}" srcOrd="3" destOrd="0" parTransId="{B2CB7C8F-BF3B-4A76-8832-DFC7FE77A275}" sibTransId="{80D6259A-2487-4F12-B56F-CC6FFBBF348C}"/>
    <dgm:cxn modelId="{FCF6F9BE-CC70-4313-904D-5A2B6DE5BB2D}" type="presOf" srcId="{E07DE84B-2078-4A8B-8E88-CD7E57D027C5}" destId="{D14A27E1-EF21-4409-B27F-A8E5EDCD74A4}" srcOrd="0" destOrd="0" presId="urn:microsoft.com/office/officeart/2005/8/layout/chevron2"/>
    <dgm:cxn modelId="{8D9EC090-B6E2-460B-B823-4510634D150F}" srcId="{42F4005C-60D1-4786-993B-01E542060DB0}" destId="{64D5CF31-ECB7-4465-A17E-6A2F22B840F3}" srcOrd="2" destOrd="0" parTransId="{ED1141F1-9D81-4E55-A33C-EA6AB76D2441}" sibTransId="{AF1264EF-CAF3-4D33-9FE6-8063A1155782}"/>
    <dgm:cxn modelId="{4E72A5EB-C996-46D4-88F1-47C149F5628F}" type="presOf" srcId="{4DB042E0-29B9-4C93-A462-FB15DCEBE981}" destId="{00C1164B-3850-4690-BD6A-A13D454552B2}" srcOrd="0" destOrd="0" presId="urn:microsoft.com/office/officeart/2005/8/layout/chevron2"/>
    <dgm:cxn modelId="{6408ADA5-687E-4AE0-BDF9-9A4E375BE910}" type="presOf" srcId="{867ED234-37D6-4B3B-8A95-43FA4F002D00}" destId="{89799BD0-2DD6-477A-B7F9-7B92D755A98E}" srcOrd="0" destOrd="0" presId="urn:microsoft.com/office/officeart/2005/8/layout/chevron2"/>
    <dgm:cxn modelId="{CFA89B84-E07A-419A-A1BE-C85D3A050331}" type="presOf" srcId="{E48DC2B9-C3FB-4E70-B490-0C1528FA6BB3}" destId="{4EDEF231-D36C-4227-82CC-1A6EC5C648D1}" srcOrd="0" destOrd="0" presId="urn:microsoft.com/office/officeart/2005/8/layout/chevron2"/>
    <dgm:cxn modelId="{93F5F37A-4E35-4172-AFF9-960FA4B072ED}" srcId="{42F4005C-60D1-4786-993B-01E542060DB0}" destId="{62D285BD-3A76-474C-BC25-BA58F20022BE}" srcOrd="1" destOrd="0" parTransId="{745B0C48-D833-49CC-B6F8-95F55365B32E}" sibTransId="{6636C482-A868-44C6-970B-BC4D0DF8E4B6}"/>
    <dgm:cxn modelId="{1BAF000D-29A1-45BD-A836-98888BADC33E}" type="presParOf" srcId="{192B2F6B-5BD4-484B-9C5D-8EFAC428D3A6}" destId="{FD69772A-FF79-47CC-B9FA-6EA48B84413C}" srcOrd="0" destOrd="0" presId="urn:microsoft.com/office/officeart/2005/8/layout/chevron2"/>
    <dgm:cxn modelId="{D420869E-0D3A-4F5C-AADD-E15F8D2BD0A4}" type="presParOf" srcId="{FD69772A-FF79-47CC-B9FA-6EA48B84413C}" destId="{D14A27E1-EF21-4409-B27F-A8E5EDCD74A4}" srcOrd="0" destOrd="0" presId="urn:microsoft.com/office/officeart/2005/8/layout/chevron2"/>
    <dgm:cxn modelId="{DEA30F1E-C2D0-415C-9506-589FF758AC46}" type="presParOf" srcId="{FD69772A-FF79-47CC-B9FA-6EA48B84413C}" destId="{598EAC8F-6285-48FF-9AA8-F292ED884D1F}" srcOrd="1" destOrd="0" presId="urn:microsoft.com/office/officeart/2005/8/layout/chevron2"/>
    <dgm:cxn modelId="{FEA7F352-8880-488A-BAB8-14141475FB75}" type="presParOf" srcId="{192B2F6B-5BD4-484B-9C5D-8EFAC428D3A6}" destId="{1D456B0B-4F88-44F8-BF8C-2ADAADD0C012}" srcOrd="1" destOrd="0" presId="urn:microsoft.com/office/officeart/2005/8/layout/chevron2"/>
    <dgm:cxn modelId="{AD692813-F02C-4189-AF22-26058131DF1A}" type="presParOf" srcId="{192B2F6B-5BD4-484B-9C5D-8EFAC428D3A6}" destId="{531EADF3-120A-41BE-AEFE-F9C5FCAEF4E5}" srcOrd="2" destOrd="0" presId="urn:microsoft.com/office/officeart/2005/8/layout/chevron2"/>
    <dgm:cxn modelId="{21B486B3-5830-41DC-8CF4-9AC47A8F9A35}" type="presParOf" srcId="{531EADF3-120A-41BE-AEFE-F9C5FCAEF4E5}" destId="{164ECE6D-84A5-4D17-95A8-289D86F4D23F}" srcOrd="0" destOrd="0" presId="urn:microsoft.com/office/officeart/2005/8/layout/chevron2"/>
    <dgm:cxn modelId="{5C12E382-EDAF-4164-8C71-6F60DC864CBA}" type="presParOf" srcId="{531EADF3-120A-41BE-AEFE-F9C5FCAEF4E5}" destId="{A1A3D4C6-F403-4F75-8D88-661287925020}" srcOrd="1" destOrd="0" presId="urn:microsoft.com/office/officeart/2005/8/layout/chevron2"/>
    <dgm:cxn modelId="{5C2FCD8D-51B2-449F-80FA-856151FF54E3}" type="presParOf" srcId="{192B2F6B-5BD4-484B-9C5D-8EFAC428D3A6}" destId="{E42D1F1F-FE77-4586-9A2D-B1A6EA9AE364}" srcOrd="3" destOrd="0" presId="urn:microsoft.com/office/officeart/2005/8/layout/chevron2"/>
    <dgm:cxn modelId="{C1AE683E-F3A2-4EE7-89C2-0D92AB07B201}" type="presParOf" srcId="{192B2F6B-5BD4-484B-9C5D-8EFAC428D3A6}" destId="{B954D4AF-381B-4BDA-9268-A481559B9695}" srcOrd="4" destOrd="0" presId="urn:microsoft.com/office/officeart/2005/8/layout/chevron2"/>
    <dgm:cxn modelId="{60F26BF1-1A73-4D4B-8712-270F4DBB9E95}" type="presParOf" srcId="{B954D4AF-381B-4BDA-9268-A481559B9695}" destId="{DE82B3CB-02A9-42AE-981D-034B3DF2B261}" srcOrd="0" destOrd="0" presId="urn:microsoft.com/office/officeart/2005/8/layout/chevron2"/>
    <dgm:cxn modelId="{B06B9255-C6EF-442A-908B-C66F8DBB1B8B}" type="presParOf" srcId="{B954D4AF-381B-4BDA-9268-A481559B9695}" destId="{4EDEF231-D36C-4227-82CC-1A6EC5C648D1}" srcOrd="1" destOrd="0" presId="urn:microsoft.com/office/officeart/2005/8/layout/chevron2"/>
    <dgm:cxn modelId="{3D9AA642-27A4-41B3-B40D-1969C44142F8}" type="presParOf" srcId="{192B2F6B-5BD4-484B-9C5D-8EFAC428D3A6}" destId="{FF959186-4D26-4649-BF59-771251A26F99}" srcOrd="5" destOrd="0" presId="urn:microsoft.com/office/officeart/2005/8/layout/chevron2"/>
    <dgm:cxn modelId="{F94A57B6-7654-4C97-BDBD-A799074DAD40}" type="presParOf" srcId="{192B2F6B-5BD4-484B-9C5D-8EFAC428D3A6}" destId="{A763C0C3-1767-4A90-889A-3BBE8BB51E8D}" srcOrd="6" destOrd="0" presId="urn:microsoft.com/office/officeart/2005/8/layout/chevron2"/>
    <dgm:cxn modelId="{5160C585-9B71-44F4-9DF1-DF8F2E673D2D}" type="presParOf" srcId="{A763C0C3-1767-4A90-889A-3BBE8BB51E8D}" destId="{DDE6DA89-61D8-4170-942A-94101F7C63AD}" srcOrd="0" destOrd="0" presId="urn:microsoft.com/office/officeart/2005/8/layout/chevron2"/>
    <dgm:cxn modelId="{8A295CFB-74E7-4962-B931-F915696D1E79}" type="presParOf" srcId="{A763C0C3-1767-4A90-889A-3BBE8BB51E8D}" destId="{AF0E34CE-CF93-44AB-8FBC-D6DF3691C426}" srcOrd="1" destOrd="0" presId="urn:microsoft.com/office/officeart/2005/8/layout/chevron2"/>
    <dgm:cxn modelId="{F8CB662C-BA7C-4CCC-BB06-BC762C44E6D5}" type="presParOf" srcId="{192B2F6B-5BD4-484B-9C5D-8EFAC428D3A6}" destId="{A3BB349E-317E-412F-96A4-7D92C5B49B12}" srcOrd="7" destOrd="0" presId="urn:microsoft.com/office/officeart/2005/8/layout/chevron2"/>
    <dgm:cxn modelId="{1E6D2189-E239-441C-A4C4-3BD6946553B7}" type="presParOf" srcId="{192B2F6B-5BD4-484B-9C5D-8EFAC428D3A6}" destId="{3979932A-768C-412A-A3EE-D2743505EB69}" srcOrd="8" destOrd="0" presId="urn:microsoft.com/office/officeart/2005/8/layout/chevron2"/>
    <dgm:cxn modelId="{1CEA640F-AB26-476D-931B-C8529589D6C1}" type="presParOf" srcId="{3979932A-768C-412A-A3EE-D2743505EB69}" destId="{89799BD0-2DD6-477A-B7F9-7B92D755A98E}" srcOrd="0" destOrd="0" presId="urn:microsoft.com/office/officeart/2005/8/layout/chevron2"/>
    <dgm:cxn modelId="{44D7D7A2-B406-4C76-B72A-6EEE5E057E10}" type="presParOf" srcId="{3979932A-768C-412A-A3EE-D2743505EB69}" destId="{00C1164B-3850-4690-BD6A-A13D454552B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8FD79-7754-4EE3-9317-4C27EBA9C60F}">
      <dsp:nvSpPr>
        <dsp:cNvPr id="0" name=""/>
        <dsp:cNvSpPr/>
      </dsp:nvSpPr>
      <dsp:spPr>
        <a:xfrm>
          <a:off x="3264989" y="1063983"/>
          <a:ext cx="1940706" cy="1930812"/>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kern="1200" dirty="0" smtClean="0"/>
        </a:p>
        <a:p>
          <a:pPr lvl="0" algn="ctr" defTabSz="622300">
            <a:lnSpc>
              <a:spcPct val="90000"/>
            </a:lnSpc>
            <a:spcBef>
              <a:spcPct val="0"/>
            </a:spcBef>
            <a:spcAft>
              <a:spcPct val="35000"/>
            </a:spcAft>
          </a:pPr>
          <a:r>
            <a:rPr lang="en-US" sz="1400" kern="1200" dirty="0" smtClean="0"/>
            <a:t>(SEED QUERY)</a:t>
          </a:r>
        </a:p>
        <a:p>
          <a:pPr lvl="0" algn="ctr" defTabSz="622300">
            <a:lnSpc>
              <a:spcPct val="90000"/>
            </a:lnSpc>
            <a:spcBef>
              <a:spcPct val="0"/>
            </a:spcBef>
            <a:spcAft>
              <a:spcPct val="35000"/>
            </a:spcAft>
          </a:pPr>
          <a:r>
            <a:rPr lang="en-US" sz="1400" kern="1200" dirty="0" smtClean="0"/>
            <a:t>Protest, </a:t>
          </a:r>
        </a:p>
        <a:p>
          <a:pPr lvl="0" algn="ctr" defTabSz="622300">
            <a:lnSpc>
              <a:spcPct val="90000"/>
            </a:lnSpc>
            <a:spcBef>
              <a:spcPct val="0"/>
            </a:spcBef>
            <a:spcAft>
              <a:spcPct val="35000"/>
            </a:spcAft>
          </a:pPr>
          <a:r>
            <a:rPr lang="en-US" sz="1400" kern="1200" dirty="0" smtClean="0"/>
            <a:t>march,</a:t>
          </a:r>
        </a:p>
        <a:p>
          <a:pPr lvl="0" algn="ctr" defTabSz="622300">
            <a:lnSpc>
              <a:spcPct val="90000"/>
            </a:lnSpc>
            <a:spcBef>
              <a:spcPct val="0"/>
            </a:spcBef>
            <a:spcAft>
              <a:spcPct val="35000"/>
            </a:spcAft>
          </a:pPr>
          <a:r>
            <a:rPr lang="en-US" sz="1400" kern="1200" dirty="0" smtClean="0"/>
            <a:t>demonstration …</a:t>
          </a:r>
        </a:p>
        <a:p>
          <a:pPr lvl="0" algn="ctr" defTabSz="622300">
            <a:lnSpc>
              <a:spcPct val="90000"/>
            </a:lnSpc>
            <a:spcBef>
              <a:spcPct val="0"/>
            </a:spcBef>
            <a:spcAft>
              <a:spcPct val="35000"/>
            </a:spcAft>
          </a:pPr>
          <a:endParaRPr lang="en-US" sz="900" kern="1200" dirty="0"/>
        </a:p>
      </dsp:txBody>
      <dsp:txXfrm>
        <a:off x="3549199" y="1346744"/>
        <a:ext cx="1372286" cy="1365290"/>
      </dsp:txXfrm>
    </dsp:sp>
    <dsp:sp modelId="{15F8728F-9171-4E76-BE1A-DB45C2CE76B7}">
      <dsp:nvSpPr>
        <dsp:cNvPr id="0" name=""/>
        <dsp:cNvSpPr/>
      </dsp:nvSpPr>
      <dsp:spPr>
        <a:xfrm>
          <a:off x="5005582" y="281992"/>
          <a:ext cx="371780" cy="372182"/>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793171-71C3-4A38-972F-387F12A7216D}">
      <dsp:nvSpPr>
        <dsp:cNvPr id="0" name=""/>
        <dsp:cNvSpPr/>
      </dsp:nvSpPr>
      <dsp:spPr>
        <a:xfrm>
          <a:off x="1660156" y="2548586"/>
          <a:ext cx="269575" cy="269407"/>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7614A-D2D8-427B-B63F-6F5078AD982D}">
      <dsp:nvSpPr>
        <dsp:cNvPr id="0" name=""/>
        <dsp:cNvSpPr/>
      </dsp:nvSpPr>
      <dsp:spPr>
        <a:xfrm>
          <a:off x="6367850" y="485494"/>
          <a:ext cx="269575" cy="269407"/>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086BC7-E376-4E50-96CF-A5B0848A28A2}">
      <dsp:nvSpPr>
        <dsp:cNvPr id="0" name=""/>
        <dsp:cNvSpPr/>
      </dsp:nvSpPr>
      <dsp:spPr>
        <a:xfrm>
          <a:off x="4737909" y="3414834"/>
          <a:ext cx="371780" cy="372182"/>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934396-CEC9-4BCC-A2EB-244DAF929A2D}">
      <dsp:nvSpPr>
        <dsp:cNvPr id="0" name=""/>
        <dsp:cNvSpPr/>
      </dsp:nvSpPr>
      <dsp:spPr>
        <a:xfrm>
          <a:off x="2264180" y="613365"/>
          <a:ext cx="269575" cy="269407"/>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669C19-8C66-436D-AAF2-187716822726}">
      <dsp:nvSpPr>
        <dsp:cNvPr id="0" name=""/>
        <dsp:cNvSpPr/>
      </dsp:nvSpPr>
      <dsp:spPr>
        <a:xfrm>
          <a:off x="2849845" y="545470"/>
          <a:ext cx="772921" cy="4779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75AB04-4922-4761-A277-B20013FA2AF2}">
      <dsp:nvSpPr>
        <dsp:cNvPr id="0" name=""/>
        <dsp:cNvSpPr/>
      </dsp:nvSpPr>
      <dsp:spPr>
        <a:xfrm>
          <a:off x="1234716" y="1025596"/>
          <a:ext cx="1359538" cy="95939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#YoSoy132</a:t>
          </a:r>
          <a:endParaRPr lang="en-US" sz="1200" kern="1200" dirty="0">
            <a:solidFill>
              <a:schemeClr val="bg1"/>
            </a:solidFill>
          </a:endParaRPr>
        </a:p>
      </dsp:txBody>
      <dsp:txXfrm>
        <a:off x="1433816" y="1166096"/>
        <a:ext cx="961338" cy="678394"/>
      </dsp:txXfrm>
    </dsp:sp>
    <dsp:sp modelId="{0FC5FB47-8233-48A1-ADE1-5DC525C9B999}">
      <dsp:nvSpPr>
        <dsp:cNvPr id="0" name=""/>
        <dsp:cNvSpPr/>
      </dsp:nvSpPr>
      <dsp:spPr>
        <a:xfrm>
          <a:off x="4021727" y="587975"/>
          <a:ext cx="371780" cy="372182"/>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786D8C-9125-4040-A827-828E99F51DF0}">
      <dsp:nvSpPr>
        <dsp:cNvPr id="0" name=""/>
        <dsp:cNvSpPr/>
      </dsp:nvSpPr>
      <dsp:spPr>
        <a:xfrm>
          <a:off x="1082953" y="2918907"/>
          <a:ext cx="1643660" cy="356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949366-6F08-4AAD-8CF7-42559D912E92}">
      <dsp:nvSpPr>
        <dsp:cNvPr id="0" name=""/>
        <dsp:cNvSpPr/>
      </dsp:nvSpPr>
      <dsp:spPr>
        <a:xfrm>
          <a:off x="6202430" y="920875"/>
          <a:ext cx="922555" cy="5219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movement</a:t>
          </a:r>
          <a:endParaRPr lang="en-US" sz="1000" kern="1200" dirty="0"/>
        </a:p>
      </dsp:txBody>
      <dsp:txXfrm>
        <a:off x="6337535" y="997306"/>
        <a:ext cx="652345" cy="369041"/>
      </dsp:txXfrm>
    </dsp:sp>
    <dsp:sp modelId="{7DF50C01-9333-4FB8-A81E-069684362DD3}">
      <dsp:nvSpPr>
        <dsp:cNvPr id="0" name=""/>
        <dsp:cNvSpPr/>
      </dsp:nvSpPr>
      <dsp:spPr>
        <a:xfrm>
          <a:off x="7315481" y="1475740"/>
          <a:ext cx="371780" cy="372182"/>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04D328-17BB-4886-AF7E-54EB94660C84}">
      <dsp:nvSpPr>
        <dsp:cNvPr id="0" name=""/>
        <dsp:cNvSpPr/>
      </dsp:nvSpPr>
      <dsp:spPr>
        <a:xfrm>
          <a:off x="1402045" y="3585166"/>
          <a:ext cx="269575" cy="269407"/>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264504-08BE-419C-A6E5-FE86DA3876EF}">
      <dsp:nvSpPr>
        <dsp:cNvPr id="0" name=""/>
        <dsp:cNvSpPr/>
      </dsp:nvSpPr>
      <dsp:spPr>
        <a:xfrm>
          <a:off x="2290149" y="3615893"/>
          <a:ext cx="269575" cy="269407"/>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C92444-1DAA-4214-B66D-7CA8060BC5A7}">
      <dsp:nvSpPr>
        <dsp:cNvPr id="0" name=""/>
        <dsp:cNvSpPr/>
      </dsp:nvSpPr>
      <dsp:spPr>
        <a:xfrm>
          <a:off x="5231159" y="2780246"/>
          <a:ext cx="992367" cy="6552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a:t>
          </a:r>
          <a:r>
            <a:rPr lang="en-US" sz="800" kern="1200" dirty="0" err="1" smtClean="0"/>
            <a:t>megamarch</a:t>
          </a:r>
          <a:endParaRPr lang="en-US" sz="800" kern="1200" dirty="0"/>
        </a:p>
      </dsp:txBody>
      <dsp:txXfrm>
        <a:off x="5376488" y="2876202"/>
        <a:ext cx="701709" cy="463318"/>
      </dsp:txXfrm>
    </dsp:sp>
    <dsp:sp modelId="{19C4B2C3-FC30-4631-9A6E-4AD86AF4F553}">
      <dsp:nvSpPr>
        <dsp:cNvPr id="0" name=""/>
        <dsp:cNvSpPr/>
      </dsp:nvSpPr>
      <dsp:spPr>
        <a:xfrm>
          <a:off x="6429261" y="2603303"/>
          <a:ext cx="269575" cy="269407"/>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0355F8-E547-4AA4-A1B6-A6307BDC5A01}">
      <dsp:nvSpPr>
        <dsp:cNvPr id="0" name=""/>
        <dsp:cNvSpPr/>
      </dsp:nvSpPr>
      <dsp:spPr>
        <a:xfrm>
          <a:off x="3070869" y="3510719"/>
          <a:ext cx="1128824" cy="62103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solidFill>
                <a:schemeClr val="bg1"/>
              </a:solidFill>
            </a:rPr>
            <a:t>(transparent,</a:t>
          </a:r>
        </a:p>
        <a:p>
          <a:pPr lvl="0" algn="ctr" defTabSz="355600">
            <a:lnSpc>
              <a:spcPct val="90000"/>
            </a:lnSpc>
            <a:spcBef>
              <a:spcPct val="0"/>
            </a:spcBef>
            <a:spcAft>
              <a:spcPct val="35000"/>
            </a:spcAft>
          </a:pPr>
          <a:r>
            <a:rPr lang="en-US" sz="800" kern="1200" dirty="0" smtClean="0">
              <a:solidFill>
                <a:schemeClr val="bg1"/>
              </a:solidFill>
            </a:rPr>
            <a:t>election)</a:t>
          </a:r>
          <a:endParaRPr lang="en-US" sz="800" kern="1200" dirty="0">
            <a:solidFill>
              <a:schemeClr val="bg1"/>
            </a:solidFill>
          </a:endParaRPr>
        </a:p>
      </dsp:txBody>
      <dsp:txXfrm>
        <a:off x="3236181" y="3601668"/>
        <a:ext cx="798200" cy="439140"/>
      </dsp:txXfrm>
    </dsp:sp>
    <dsp:sp modelId="{173CC5C3-3500-46FE-AC36-B232E6F1DFDD}">
      <dsp:nvSpPr>
        <dsp:cNvPr id="0" name=""/>
        <dsp:cNvSpPr/>
      </dsp:nvSpPr>
      <dsp:spPr>
        <a:xfrm>
          <a:off x="3117848" y="4272318"/>
          <a:ext cx="269575" cy="269407"/>
        </a:xfrm>
        <a:prstGeom prst="ellipse">
          <a:avLst/>
        </a:prstGeom>
        <a:solidFill>
          <a:srgbClr val="FF99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A27E1-EF21-4409-B27F-A8E5EDCD74A4}">
      <dsp:nvSpPr>
        <dsp:cNvPr id="0" name=""/>
        <dsp:cNvSpPr/>
      </dsp:nvSpPr>
      <dsp:spPr>
        <a:xfrm rot="5400000">
          <a:off x="-144285" y="150039"/>
          <a:ext cx="961903" cy="6733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latin typeface="Times New Roman" panose="02020603050405020304" pitchFamily="18" charset="0"/>
              <a:cs typeface="Times New Roman" panose="02020603050405020304" pitchFamily="18" charset="0"/>
            </a:rPr>
            <a:t>GSR</a:t>
          </a:r>
          <a:endParaRPr lang="en-US" sz="1600" b="1" kern="1200" dirty="0">
            <a:solidFill>
              <a:schemeClr val="tx1"/>
            </a:solidFill>
            <a:latin typeface="Times New Roman" panose="02020603050405020304" pitchFamily="18" charset="0"/>
            <a:cs typeface="Times New Roman" panose="02020603050405020304" pitchFamily="18" charset="0"/>
          </a:endParaRPr>
        </a:p>
      </dsp:txBody>
      <dsp:txXfrm rot="-5400000">
        <a:off x="1" y="342419"/>
        <a:ext cx="673332" cy="288571"/>
      </dsp:txXfrm>
    </dsp:sp>
    <dsp:sp modelId="{598EAC8F-6285-48FF-9AA8-F292ED884D1F}">
      <dsp:nvSpPr>
        <dsp:cNvPr id="0" name=""/>
        <dsp:cNvSpPr/>
      </dsp:nvSpPr>
      <dsp:spPr>
        <a:xfrm rot="5400000">
          <a:off x="2383155" y="-1707160"/>
          <a:ext cx="631420" cy="40510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84163" lvl="1" indent="-225425" algn="l" defTabSz="711200">
            <a:lnSpc>
              <a:spcPct val="90000"/>
            </a:lnSpc>
            <a:spcBef>
              <a:spcPct val="0"/>
            </a:spcBef>
            <a:spcAft>
              <a:spcPct val="15000"/>
            </a:spcAft>
            <a:buChar char="••"/>
          </a:pPr>
          <a:r>
            <a:rPr lang="en-US" altLang="en-US" sz="1600" kern="1200" dirty="0" smtClean="0">
              <a:solidFill>
                <a:srgbClr val="000000"/>
              </a:solidFill>
              <a:latin typeface="Times New Roman" panose="02020603050405020304" pitchFamily="18" charset="0"/>
            </a:rPr>
            <a:t>Gold standard report (GSR) contains: location, date, type of protest, </a:t>
          </a:r>
          <a:r>
            <a:rPr lang="en-US" altLang="en-US" sz="1600" kern="1200" dirty="0" err="1" smtClean="0">
              <a:solidFill>
                <a:srgbClr val="000000"/>
              </a:solidFill>
              <a:latin typeface="Times New Roman" panose="02020603050405020304" pitchFamily="18" charset="0"/>
            </a:rPr>
            <a:t>url</a:t>
          </a:r>
          <a:endParaRPr lang="en-US" sz="1600" kern="1200" dirty="0">
            <a:solidFill>
              <a:schemeClr val="tx1"/>
            </a:solidFill>
          </a:endParaRPr>
        </a:p>
      </dsp:txBody>
      <dsp:txXfrm rot="-5400000">
        <a:off x="673333" y="33485"/>
        <a:ext cx="4020243" cy="569774"/>
      </dsp:txXfrm>
    </dsp:sp>
    <dsp:sp modelId="{164ECE6D-84A5-4D17-95A8-289D86F4D23F}">
      <dsp:nvSpPr>
        <dsp:cNvPr id="0" name=""/>
        <dsp:cNvSpPr/>
      </dsp:nvSpPr>
      <dsp:spPr>
        <a:xfrm rot="5400000">
          <a:off x="-144285" y="993310"/>
          <a:ext cx="961903" cy="6733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1"/>
              </a:solidFill>
              <a:latin typeface="Times New Roman" panose="02020603050405020304" pitchFamily="18" charset="0"/>
              <a:cs typeface="Times New Roman" panose="02020603050405020304" pitchFamily="18" charset="0"/>
            </a:rPr>
            <a:t>hashtags</a:t>
          </a:r>
          <a:endParaRPr lang="en-US" sz="1200" b="1" kern="1200" dirty="0">
            <a:solidFill>
              <a:schemeClr val="tx1"/>
            </a:solidFill>
            <a:latin typeface="Times New Roman" panose="02020603050405020304" pitchFamily="18" charset="0"/>
            <a:cs typeface="Times New Roman" panose="02020603050405020304" pitchFamily="18" charset="0"/>
          </a:endParaRPr>
        </a:p>
      </dsp:txBody>
      <dsp:txXfrm rot="-5400000">
        <a:off x="1" y="1185690"/>
        <a:ext cx="673332" cy="288571"/>
      </dsp:txXfrm>
    </dsp:sp>
    <dsp:sp modelId="{A1A3D4C6-F403-4F75-8D88-661287925020}">
      <dsp:nvSpPr>
        <dsp:cNvPr id="0" name=""/>
        <dsp:cNvSpPr/>
      </dsp:nvSpPr>
      <dsp:spPr>
        <a:xfrm rot="5400000">
          <a:off x="2386247" y="-863890"/>
          <a:ext cx="625237" cy="40510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84163" lvl="1" indent="-225425" algn="l" defTabSz="711200">
            <a:lnSpc>
              <a:spcPct val="90000"/>
            </a:lnSpc>
            <a:spcBef>
              <a:spcPct val="0"/>
            </a:spcBef>
            <a:spcAft>
              <a:spcPct val="15000"/>
            </a:spcAft>
            <a:buChar char="••"/>
          </a:pPr>
          <a:r>
            <a:rPr lang="en-US" altLang="en-US" sz="1600" kern="1200" dirty="0" smtClean="0">
              <a:solidFill>
                <a:srgbClr val="000000"/>
              </a:solidFill>
              <a:latin typeface="Times New Roman" panose="02020603050405020304" pitchFamily="18" charset="0"/>
            </a:rPr>
            <a:t>For prominent protests, GSR has hashtags </a:t>
          </a:r>
          <a:endParaRPr lang="en-US" sz="1600" kern="1200" dirty="0">
            <a:solidFill>
              <a:srgbClr val="000000"/>
            </a:solidFill>
            <a:latin typeface="Times New Roman" panose="02020603050405020304" pitchFamily="18" charset="0"/>
          </a:endParaRPr>
        </a:p>
      </dsp:txBody>
      <dsp:txXfrm rot="-5400000">
        <a:off x="673333" y="879546"/>
        <a:ext cx="4020544" cy="564193"/>
      </dsp:txXfrm>
    </dsp:sp>
    <dsp:sp modelId="{DE82B3CB-02A9-42AE-981D-034B3DF2B261}">
      <dsp:nvSpPr>
        <dsp:cNvPr id="0" name=""/>
        <dsp:cNvSpPr/>
      </dsp:nvSpPr>
      <dsp:spPr>
        <a:xfrm rot="5400000">
          <a:off x="-144285" y="1836580"/>
          <a:ext cx="961903" cy="6733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dirty="0" smtClean="0">
              <a:solidFill>
                <a:schemeClr val="tx1"/>
              </a:solidFill>
              <a:latin typeface="Times New Roman" panose="02020603050405020304" pitchFamily="18" charset="0"/>
              <a:cs typeface="Times New Roman" panose="02020603050405020304" pitchFamily="18" charset="0"/>
            </a:rPr>
            <a:t>Filtering</a:t>
          </a:r>
          <a:endParaRPr lang="en-US" sz="1200" b="1" kern="1200" dirty="0">
            <a:solidFill>
              <a:schemeClr val="tx1"/>
            </a:solidFill>
            <a:latin typeface="Times New Roman" panose="02020603050405020304" pitchFamily="18" charset="0"/>
            <a:cs typeface="Times New Roman" panose="02020603050405020304" pitchFamily="18" charset="0"/>
          </a:endParaRPr>
        </a:p>
      </dsp:txBody>
      <dsp:txXfrm rot="-5400000">
        <a:off x="1" y="2028960"/>
        <a:ext cx="673332" cy="288571"/>
      </dsp:txXfrm>
    </dsp:sp>
    <dsp:sp modelId="{4EDEF231-D36C-4227-82CC-1A6EC5C648D1}">
      <dsp:nvSpPr>
        <dsp:cNvPr id="0" name=""/>
        <dsp:cNvSpPr/>
      </dsp:nvSpPr>
      <dsp:spPr>
        <a:xfrm rot="5400000">
          <a:off x="2386247" y="-20619"/>
          <a:ext cx="625237" cy="40510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84163" lvl="1" indent="-225425" algn="l" defTabSz="711200">
            <a:lnSpc>
              <a:spcPct val="90000"/>
            </a:lnSpc>
            <a:spcBef>
              <a:spcPct val="0"/>
            </a:spcBef>
            <a:spcAft>
              <a:spcPct val="15000"/>
            </a:spcAft>
            <a:buChar char="••"/>
          </a:pPr>
          <a:r>
            <a:rPr lang="en-US" altLang="en-US" sz="1600" kern="1200" dirty="0" smtClean="0">
              <a:solidFill>
                <a:srgbClr val="000000"/>
              </a:solidFill>
              <a:latin typeface="Times New Roman" panose="02020603050405020304" pitchFamily="18" charset="0"/>
            </a:rPr>
            <a:t>Filter tweets by hashtags like </a:t>
          </a:r>
          <a:r>
            <a:rPr lang="en-US" sz="1600" kern="1200" dirty="0" smtClean="0">
              <a:solidFill>
                <a:srgbClr val="000000"/>
              </a:solidFill>
              <a:latin typeface="Times New Roman" panose="02020603050405020304" pitchFamily="18" charset="0"/>
            </a:rPr>
            <a:t>“#LaMarchaYoSoy132, #</a:t>
          </a:r>
          <a:r>
            <a:rPr lang="en-US" sz="1600" kern="1200" dirty="0" err="1" smtClean="0">
              <a:solidFill>
                <a:srgbClr val="000000"/>
              </a:solidFill>
              <a:latin typeface="Times New Roman" panose="02020603050405020304" pitchFamily="18" charset="0"/>
            </a:rPr>
            <a:t>ReformaEducativa</a:t>
          </a:r>
          <a:r>
            <a:rPr lang="en-US" sz="1600" kern="1200" dirty="0" smtClean="0">
              <a:solidFill>
                <a:srgbClr val="000000"/>
              </a:solidFill>
              <a:latin typeface="Times New Roman" panose="02020603050405020304" pitchFamily="18" charset="0"/>
            </a:rPr>
            <a:t>”</a:t>
          </a:r>
          <a:endParaRPr lang="en-US" sz="1600" kern="1200" dirty="0">
            <a:solidFill>
              <a:srgbClr val="000000"/>
            </a:solidFill>
            <a:latin typeface="Times New Roman" panose="02020603050405020304" pitchFamily="18" charset="0"/>
          </a:endParaRPr>
        </a:p>
      </dsp:txBody>
      <dsp:txXfrm rot="-5400000">
        <a:off x="673333" y="1722817"/>
        <a:ext cx="4020544" cy="564193"/>
      </dsp:txXfrm>
    </dsp:sp>
    <dsp:sp modelId="{DDE6DA89-61D8-4170-942A-94101F7C63AD}">
      <dsp:nvSpPr>
        <dsp:cNvPr id="0" name=""/>
        <dsp:cNvSpPr/>
      </dsp:nvSpPr>
      <dsp:spPr>
        <a:xfrm rot="5400000">
          <a:off x="-144285" y="2679850"/>
          <a:ext cx="961903" cy="6733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latin typeface="Times New Roman" panose="02020603050405020304" pitchFamily="18" charset="0"/>
              <a:cs typeface="Times New Roman" panose="02020603050405020304" pitchFamily="18" charset="0"/>
            </a:rPr>
            <a:t>Geocoding</a:t>
          </a:r>
          <a:endParaRPr lang="en-US" sz="1100" b="1" kern="1200" dirty="0">
            <a:solidFill>
              <a:schemeClr val="tx1"/>
            </a:solidFill>
            <a:latin typeface="Times New Roman" panose="02020603050405020304" pitchFamily="18" charset="0"/>
            <a:cs typeface="Times New Roman" panose="02020603050405020304" pitchFamily="18" charset="0"/>
          </a:endParaRPr>
        </a:p>
      </dsp:txBody>
      <dsp:txXfrm rot="-5400000">
        <a:off x="1" y="2872230"/>
        <a:ext cx="673332" cy="288571"/>
      </dsp:txXfrm>
    </dsp:sp>
    <dsp:sp modelId="{AF0E34CE-CF93-44AB-8FBC-D6DF3691C426}">
      <dsp:nvSpPr>
        <dsp:cNvPr id="0" name=""/>
        <dsp:cNvSpPr/>
      </dsp:nvSpPr>
      <dsp:spPr>
        <a:xfrm rot="5400000">
          <a:off x="2386247" y="822650"/>
          <a:ext cx="625237" cy="40510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84163" lvl="1" indent="-225425" algn="l" defTabSz="711200">
            <a:lnSpc>
              <a:spcPct val="90000"/>
            </a:lnSpc>
            <a:spcBef>
              <a:spcPct val="0"/>
            </a:spcBef>
            <a:spcAft>
              <a:spcPct val="15000"/>
            </a:spcAft>
            <a:buChar char="••"/>
          </a:pPr>
          <a:r>
            <a:rPr lang="en-US" altLang="en-US" sz="1600" kern="1200" dirty="0" smtClean="0">
              <a:solidFill>
                <a:srgbClr val="000000"/>
              </a:solidFill>
              <a:latin typeface="Times New Roman" panose="02020603050405020304" pitchFamily="18" charset="0"/>
            </a:rPr>
            <a:t>Geocoding the filtered tweets by content and properties of its users</a:t>
          </a:r>
          <a:endParaRPr lang="en-US" sz="1600" kern="1200" dirty="0">
            <a:solidFill>
              <a:srgbClr val="000000"/>
            </a:solidFill>
            <a:latin typeface="Times New Roman" panose="02020603050405020304" pitchFamily="18" charset="0"/>
          </a:endParaRPr>
        </a:p>
      </dsp:txBody>
      <dsp:txXfrm rot="-5400000">
        <a:off x="673333" y="2566086"/>
        <a:ext cx="4020544" cy="564193"/>
      </dsp:txXfrm>
    </dsp:sp>
    <dsp:sp modelId="{89799BD0-2DD6-477A-B7F9-7B92D755A98E}">
      <dsp:nvSpPr>
        <dsp:cNvPr id="0" name=""/>
        <dsp:cNvSpPr/>
      </dsp:nvSpPr>
      <dsp:spPr>
        <a:xfrm rot="5400000">
          <a:off x="-144285" y="3523120"/>
          <a:ext cx="961903" cy="67333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latin typeface="Times New Roman" panose="02020603050405020304" pitchFamily="18" charset="0"/>
              <a:cs typeface="Times New Roman" panose="02020603050405020304" pitchFamily="18" charset="0"/>
            </a:rPr>
            <a:t>Infected nodes</a:t>
          </a:r>
          <a:endParaRPr lang="en-US" sz="1100" b="1" kern="1200" dirty="0">
            <a:solidFill>
              <a:schemeClr val="tx1"/>
            </a:solidFill>
            <a:latin typeface="Times New Roman" panose="02020603050405020304" pitchFamily="18" charset="0"/>
            <a:cs typeface="Times New Roman" panose="02020603050405020304" pitchFamily="18" charset="0"/>
          </a:endParaRPr>
        </a:p>
      </dsp:txBody>
      <dsp:txXfrm rot="-5400000">
        <a:off x="1" y="3715500"/>
        <a:ext cx="673332" cy="288571"/>
      </dsp:txXfrm>
    </dsp:sp>
    <dsp:sp modelId="{00C1164B-3850-4690-BD6A-A13D454552B2}">
      <dsp:nvSpPr>
        <dsp:cNvPr id="0" name=""/>
        <dsp:cNvSpPr/>
      </dsp:nvSpPr>
      <dsp:spPr>
        <a:xfrm rot="5400000">
          <a:off x="2386082" y="1666084"/>
          <a:ext cx="625566" cy="405106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284163" lvl="1" indent="-225425" algn="l" defTabSz="711200">
            <a:lnSpc>
              <a:spcPct val="90000"/>
            </a:lnSpc>
            <a:spcBef>
              <a:spcPct val="0"/>
            </a:spcBef>
            <a:spcAft>
              <a:spcPct val="15000"/>
            </a:spcAft>
            <a:buChar char="••"/>
          </a:pPr>
          <a:r>
            <a:rPr lang="en-US" altLang="en-US" sz="1600" kern="1200" dirty="0" smtClean="0">
              <a:solidFill>
                <a:srgbClr val="000000"/>
              </a:solidFill>
              <a:latin typeface="Times New Roman" panose="02020603050405020304" pitchFamily="18" charset="0"/>
            </a:rPr>
            <a:t>We extract and </a:t>
          </a:r>
          <a:r>
            <a:rPr lang="en-US" altLang="en-US" sz="1600" kern="1200" dirty="0" err="1" smtClean="0">
              <a:solidFill>
                <a:srgbClr val="000000"/>
              </a:solidFill>
              <a:latin typeface="Times New Roman" panose="02020603050405020304" pitchFamily="18" charset="0"/>
            </a:rPr>
            <a:t>geolocate</a:t>
          </a:r>
          <a:r>
            <a:rPr lang="en-US" altLang="en-US" sz="1600" kern="1200" dirty="0" smtClean="0">
              <a:solidFill>
                <a:srgbClr val="000000"/>
              </a:solidFill>
              <a:latin typeface="Times New Roman" panose="02020603050405020304" pitchFamily="18" charset="0"/>
            </a:rPr>
            <a:t> 20227830 users, assuming they are infected users</a:t>
          </a:r>
          <a:endParaRPr lang="en-US" sz="1600" kern="1200" dirty="0">
            <a:solidFill>
              <a:srgbClr val="000000"/>
            </a:solidFill>
            <a:latin typeface="Times New Roman" panose="02020603050405020304" pitchFamily="18" charset="0"/>
          </a:endParaRPr>
        </a:p>
      </dsp:txBody>
      <dsp:txXfrm rot="-5400000">
        <a:off x="673332" y="3409372"/>
        <a:ext cx="4020528" cy="564490"/>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0A4BF2-D763-ED44-927D-C4BA63B0C036}" type="datetime1">
              <a:rPr lang="en-US" smtClean="0"/>
              <a:t>8/29/2014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947271-6CD5-CA44-AFE4-C368EE084435}" type="slidenum">
              <a:rPr lang="en-US" smtClean="0"/>
              <a:t>‹#›</a:t>
            </a:fld>
            <a:endParaRPr lang="en-US"/>
          </a:p>
        </p:txBody>
      </p:sp>
    </p:spTree>
    <p:extLst>
      <p:ext uri="{BB962C8B-B14F-4D97-AF65-F5344CB8AC3E}">
        <p14:creationId xmlns:p14="http://schemas.microsoft.com/office/powerpoint/2010/main" val="37256543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72F665-2FAA-7140-AB83-B361091F0C29}" type="datetime1">
              <a:rPr lang="en-US" smtClean="0"/>
              <a:t>8/29/2014</a:t>
            </a:fld>
            <a:endParaRPr lang="en-US"/>
          </a:p>
        </p:txBody>
      </p:sp>
      <p:sp>
        <p:nvSpPr>
          <p:cNvPr id="4" name="Slide Image Placeholder 3"/>
          <p:cNvSpPr>
            <a:spLocks noGrp="1" noRot="1" noChangeAspect="1"/>
          </p:cNvSpPr>
          <p:nvPr>
            <p:ph type="sldImg" idx="2"/>
          </p:nvPr>
        </p:nvSpPr>
        <p:spPr>
          <a:xfrm>
            <a:off x="1144588" y="685800"/>
            <a:ext cx="4568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CC6ED9-AC97-944A-8312-550D4EF004B5}" type="slidenum">
              <a:rPr lang="en-US" smtClean="0"/>
              <a:t>‹#›</a:t>
            </a:fld>
            <a:endParaRPr lang="en-US"/>
          </a:p>
        </p:txBody>
      </p:sp>
    </p:spTree>
    <p:extLst>
      <p:ext uri="{BB962C8B-B14F-4D97-AF65-F5344CB8AC3E}">
        <p14:creationId xmlns:p14="http://schemas.microsoft.com/office/powerpoint/2010/main" val="1809976249"/>
      </p:ext>
    </p:extLst>
  </p:cSld>
  <p:clrMap bg1="lt1" tx1="dk1" bg2="lt2" tx2="dk2" accent1="accent1" accent2="accent2" accent3="accent3" accent4="accent4" accent5="accent5" accent6="accent6" hlink="hlink" folHlink="folHlink"/>
  <p:hf sldNum="0" hdr="0" ftr="0" dt="0"/>
  <p:notesStyle>
    <a:lvl1pPr marL="0" algn="l" defTabSz="503972" rtl="0" eaLnBrk="1" latinLnBrk="0" hangingPunct="1">
      <a:defRPr sz="1300" kern="1200">
        <a:solidFill>
          <a:schemeClr val="tx1"/>
        </a:solidFill>
        <a:latin typeface="+mn-lt"/>
        <a:ea typeface="+mn-ea"/>
        <a:cs typeface="+mn-cs"/>
      </a:defRPr>
    </a:lvl1pPr>
    <a:lvl2pPr marL="503972" algn="l" defTabSz="503972" rtl="0" eaLnBrk="1" latinLnBrk="0" hangingPunct="1">
      <a:defRPr sz="1300" kern="1200">
        <a:solidFill>
          <a:schemeClr val="tx1"/>
        </a:solidFill>
        <a:latin typeface="+mn-lt"/>
        <a:ea typeface="+mn-ea"/>
        <a:cs typeface="+mn-cs"/>
      </a:defRPr>
    </a:lvl2pPr>
    <a:lvl3pPr marL="1007943" algn="l" defTabSz="503972" rtl="0" eaLnBrk="1" latinLnBrk="0" hangingPunct="1">
      <a:defRPr sz="1300" kern="1200">
        <a:solidFill>
          <a:schemeClr val="tx1"/>
        </a:solidFill>
        <a:latin typeface="+mn-lt"/>
        <a:ea typeface="+mn-ea"/>
        <a:cs typeface="+mn-cs"/>
      </a:defRPr>
    </a:lvl3pPr>
    <a:lvl4pPr marL="1511915" algn="l" defTabSz="503972" rtl="0" eaLnBrk="1" latinLnBrk="0" hangingPunct="1">
      <a:defRPr sz="1300" kern="1200">
        <a:solidFill>
          <a:schemeClr val="tx1"/>
        </a:solidFill>
        <a:latin typeface="+mn-lt"/>
        <a:ea typeface="+mn-ea"/>
        <a:cs typeface="+mn-cs"/>
      </a:defRPr>
    </a:lvl4pPr>
    <a:lvl5pPr marL="2015886" algn="l" defTabSz="503972" rtl="0" eaLnBrk="1" latinLnBrk="0" hangingPunct="1">
      <a:defRPr sz="1300" kern="1200">
        <a:solidFill>
          <a:schemeClr val="tx1"/>
        </a:solidFill>
        <a:latin typeface="+mn-lt"/>
        <a:ea typeface="+mn-ea"/>
        <a:cs typeface="+mn-cs"/>
      </a:defRPr>
    </a:lvl5pPr>
    <a:lvl6pPr marL="2519858" algn="l" defTabSz="503972" rtl="0" eaLnBrk="1" latinLnBrk="0" hangingPunct="1">
      <a:defRPr sz="1300" kern="1200">
        <a:solidFill>
          <a:schemeClr val="tx1"/>
        </a:solidFill>
        <a:latin typeface="+mn-lt"/>
        <a:ea typeface="+mn-ea"/>
        <a:cs typeface="+mn-cs"/>
      </a:defRPr>
    </a:lvl6pPr>
    <a:lvl7pPr marL="3023829" algn="l" defTabSz="503972" rtl="0" eaLnBrk="1" latinLnBrk="0" hangingPunct="1">
      <a:defRPr sz="1300" kern="1200">
        <a:solidFill>
          <a:schemeClr val="tx1"/>
        </a:solidFill>
        <a:latin typeface="+mn-lt"/>
        <a:ea typeface="+mn-ea"/>
        <a:cs typeface="+mn-cs"/>
      </a:defRPr>
    </a:lvl7pPr>
    <a:lvl8pPr marL="3527801" algn="l" defTabSz="503972" rtl="0" eaLnBrk="1" latinLnBrk="0" hangingPunct="1">
      <a:defRPr sz="1300" kern="1200">
        <a:solidFill>
          <a:schemeClr val="tx1"/>
        </a:solidFill>
        <a:latin typeface="+mn-lt"/>
        <a:ea typeface="+mn-ea"/>
        <a:cs typeface="+mn-cs"/>
      </a:defRPr>
    </a:lvl8pPr>
    <a:lvl9pPr marL="4031772" algn="l" defTabSz="50397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Universidad_Iberoamericana"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youtu.be/8hDQuCtK--k" TargetMode="External"/><Relationship Id="rId4" Type="http://schemas.openxmlformats.org/officeDocument/2006/relationships/hyperlink" Target="http://en.wikipedia.org/wiki/Viral_vide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kern="1200" dirty="0" smtClean="0">
                <a:solidFill>
                  <a:schemeClr val="tx1"/>
                </a:solidFill>
                <a:effectLst/>
                <a:latin typeface="+mn-lt"/>
                <a:ea typeface="+mn-ea"/>
                <a:cs typeface="+mn-cs"/>
              </a:rPr>
              <a:t>Good afternoon, every one! I am Fang </a:t>
            </a:r>
            <a:r>
              <a:rPr lang="en-US" sz="1300" kern="1200" dirty="0" err="1" smtClean="0">
                <a:solidFill>
                  <a:schemeClr val="tx1"/>
                </a:solidFill>
                <a:effectLst/>
                <a:latin typeface="+mn-lt"/>
                <a:ea typeface="+mn-ea"/>
                <a:cs typeface="+mn-cs"/>
              </a:rPr>
              <a:t>Jin</a:t>
            </a:r>
            <a:r>
              <a:rPr lang="en-US" sz="1300" kern="1200" dirty="0" smtClean="0">
                <a:solidFill>
                  <a:schemeClr val="tx1"/>
                </a:solidFill>
                <a:effectLst/>
                <a:latin typeface="+mn-lt"/>
                <a:ea typeface="+mn-ea"/>
                <a:cs typeface="+mn-cs"/>
              </a:rPr>
              <a:t>, from the Discovery Analytics Center, Virginia Tech. The previous talk mentioned the forecasting capabilities of EMBERS. This talk is also part of EMBERS project, and our goal is to model the spread of protests in social networks.</a:t>
            </a:r>
            <a:endParaRPr lang="en-US" sz="13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79803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a:r>
              <a:rPr lang="en-US" altLang="en-US" dirty="0" smtClean="0">
                <a:latin typeface="Times New Roman" panose="02020603050405020304" pitchFamily="18" charset="0"/>
              </a:rPr>
              <a:t>Besides of comparing the simulation time curves, we also want to see if we can simulate the network structure. </a:t>
            </a:r>
          </a:p>
          <a:p>
            <a:pPr eaLnBrk="1"/>
            <a:r>
              <a:rPr lang="en-US" altLang="en-US" dirty="0" smtClean="0">
                <a:latin typeface="Times New Roman" panose="02020603050405020304" pitchFamily="18" charset="0"/>
              </a:rPr>
              <a:t>We just show one example here, the Mexico teachers’ protest simulation network, the left is the simulated infection network, the right one is the truly infected network, how close they are? </a:t>
            </a:r>
          </a:p>
          <a:p>
            <a:pPr eaLnBrk="1"/>
            <a:r>
              <a:rPr lang="en-US" altLang="en-US" dirty="0" smtClean="0">
                <a:latin typeface="Times New Roman" panose="02020603050405020304" pitchFamily="18" charset="0"/>
              </a:rPr>
              <a:t>Let us look at this table. By comparing the network parameters of simulation and ground truth, we found, the most parameters, like average degree, diameter, graph density, connected components and average path length are well fitted, only the average clustering coefficient does not match, which shows the GBM tends to infect nodes locally. There must be some additional information should consider. This is also one limitation of our model design. </a:t>
            </a:r>
          </a:p>
          <a:p>
            <a:pPr eaLnBrk="1"/>
            <a:endParaRPr lang="en-US" altLang="en-US" dirty="0" smtClean="0">
              <a:latin typeface="Times New Roman" panose="02020603050405020304" pitchFamily="18" charset="0"/>
            </a:endParaRPr>
          </a:p>
          <a:p>
            <a:pPr eaLnBrk="1"/>
            <a:r>
              <a:rPr lang="en-US" altLang="en-US" dirty="0" smtClean="0">
                <a:latin typeface="Times New Roman" panose="02020603050405020304" pitchFamily="18" charset="0"/>
              </a:rPr>
              <a:t>(like even nodes within mention network, can be influenced by latent space. )</a:t>
            </a:r>
          </a:p>
          <a:p>
            <a:endParaRPr lang="en-US" dirty="0"/>
          </a:p>
        </p:txBody>
      </p:sp>
    </p:spTree>
    <p:extLst>
      <p:ext uri="{BB962C8B-B14F-4D97-AF65-F5344CB8AC3E}">
        <p14:creationId xmlns:p14="http://schemas.microsoft.com/office/powerpoint/2010/main" val="253803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smtClean="0">
                <a:solidFill>
                  <a:schemeClr val="tx1"/>
                </a:solidFill>
                <a:effectLst/>
                <a:latin typeface="+mn-lt"/>
                <a:ea typeface="+mn-ea"/>
                <a:cs typeface="+mn-cs"/>
              </a:rPr>
              <a:t>We know the social media are becoming more and more popular, not only in our daily life, but also in the protests and movements. Here is a social movement happened in Mexico, named Yosoy132, which started from a campus.</a:t>
            </a:r>
          </a:p>
          <a:p>
            <a:pPr marL="285750" lvl="0" indent="-285750">
              <a:buFont typeface="Wingdings" panose="05000000000000000000" pitchFamily="2" charset="2"/>
              <a:buChar char="Ø"/>
            </a:pPr>
            <a:r>
              <a:rPr lang="en-US" sz="1050" kern="1200" dirty="0" smtClean="0">
                <a:solidFill>
                  <a:schemeClr val="tx1"/>
                </a:solidFill>
                <a:effectLst/>
                <a:latin typeface="+mn-lt"/>
                <a:ea typeface="+mn-ea"/>
                <a:cs typeface="+mn-cs"/>
              </a:rPr>
              <a:t>On May 11, 2012, the</a:t>
            </a:r>
            <a:r>
              <a:rPr lang="en-US" sz="1050" b="1" kern="120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Mexican Presidential Candidate</a:t>
            </a:r>
            <a:r>
              <a:rPr lang="en-US" sz="1050" b="1" kern="1200" dirty="0" smtClean="0">
                <a:solidFill>
                  <a:schemeClr val="tx1"/>
                </a:solidFill>
                <a:effectLst/>
                <a:latin typeface="+mn-lt"/>
                <a:ea typeface="+mn-ea"/>
                <a:cs typeface="+mn-cs"/>
              </a:rPr>
              <a:t> Pena</a:t>
            </a:r>
            <a:r>
              <a:rPr lang="en-US" sz="1050" kern="1200" dirty="0" smtClean="0">
                <a:solidFill>
                  <a:schemeClr val="tx1"/>
                </a:solidFill>
                <a:effectLst/>
                <a:latin typeface="+mn-lt"/>
                <a:ea typeface="+mn-ea"/>
                <a:cs typeface="+mn-cs"/>
              </a:rPr>
              <a:t>, from  (</a:t>
            </a:r>
            <a:r>
              <a:rPr lang="en-US" sz="1050" b="1" kern="1200" dirty="0" smtClean="0">
                <a:solidFill>
                  <a:schemeClr val="tx1"/>
                </a:solidFill>
                <a:effectLst/>
                <a:latin typeface="+mn-lt"/>
                <a:ea typeface="+mn-ea"/>
                <a:cs typeface="+mn-cs"/>
              </a:rPr>
              <a:t>PRI party</a:t>
            </a:r>
            <a:r>
              <a:rPr lang="en-US" sz="1050" kern="1200" dirty="0" smtClean="0">
                <a:solidFill>
                  <a:schemeClr val="tx1"/>
                </a:solidFill>
                <a:effectLst/>
                <a:latin typeface="+mn-lt"/>
                <a:ea typeface="+mn-ea"/>
                <a:cs typeface="+mn-cs"/>
              </a:rPr>
              <a:t>) visited the </a:t>
            </a:r>
            <a:r>
              <a:rPr lang="en-US" sz="1050" u="sng" kern="1200" dirty="0" err="1" smtClean="0">
                <a:solidFill>
                  <a:schemeClr val="tx1"/>
                </a:solidFill>
                <a:effectLst/>
                <a:latin typeface="+mn-lt"/>
                <a:ea typeface="+mn-ea"/>
                <a:cs typeface="+mn-cs"/>
                <a:hlinkClick r:id="rId3"/>
              </a:rPr>
              <a:t>Ibero</a:t>
            </a:r>
            <a:r>
              <a:rPr lang="en-US" sz="1050" u="sng" kern="1200" dirty="0" smtClean="0">
                <a:solidFill>
                  <a:schemeClr val="tx1"/>
                </a:solidFill>
                <a:effectLst/>
                <a:latin typeface="+mn-lt"/>
                <a:ea typeface="+mn-ea"/>
                <a:cs typeface="+mn-cs"/>
                <a:hlinkClick r:id="rId3"/>
              </a:rPr>
              <a:t>-American University</a:t>
            </a:r>
            <a:r>
              <a:rPr lang="en-US" sz="1050" kern="1200" dirty="0" smtClean="0">
                <a:solidFill>
                  <a:schemeClr val="tx1"/>
                </a:solidFill>
                <a:effectLst/>
                <a:latin typeface="+mn-lt"/>
                <a:ea typeface="+mn-ea"/>
                <a:cs typeface="+mn-cs"/>
              </a:rPr>
              <a:t>, (a prestigious private university) to present his political platform to the students. At the end of his discussion, he was questioned by a group of students. After his statement, students chanted slogans for justice, running after him, and even throwing a shoe at him. Video of the event was uploaded by various students, but major Mexican television channels and national newspapers reported that the protest was not by students of the university, but by people who had been paid. </a:t>
            </a:r>
          </a:p>
          <a:p>
            <a:pPr marL="285750" lvl="0" indent="-285750">
              <a:buFont typeface="Wingdings" panose="05000000000000000000" pitchFamily="2" charset="2"/>
              <a:buChar char="Ø"/>
            </a:pPr>
            <a:r>
              <a:rPr lang="en-US" sz="1050" kern="1200" dirty="0" smtClean="0">
                <a:solidFill>
                  <a:schemeClr val="tx1"/>
                </a:solidFill>
                <a:effectLst/>
                <a:latin typeface="+mn-lt"/>
                <a:ea typeface="+mn-ea"/>
                <a:cs typeface="+mn-cs"/>
              </a:rPr>
              <a:t>This angered many of the University students, prompting 131 of them to publish a video on social media, identifying themselves by their University student ID. The </a:t>
            </a:r>
            <a:r>
              <a:rPr lang="en-US" sz="1050" u="none" strike="noStrike" kern="1200" dirty="0" smtClean="0">
                <a:solidFill>
                  <a:schemeClr val="tx1"/>
                </a:solidFill>
                <a:effectLst/>
                <a:latin typeface="+mn-lt"/>
                <a:ea typeface="+mn-ea"/>
                <a:cs typeface="+mn-cs"/>
                <a:hlinkClick r:id="rId4"/>
              </a:rPr>
              <a:t>video went viral</a:t>
            </a:r>
            <a:r>
              <a:rPr lang="en-US" sz="1050" kern="1200" dirty="0" smtClean="0">
                <a:solidFill>
                  <a:schemeClr val="tx1"/>
                </a:solidFill>
                <a:effectLst/>
                <a:latin typeface="+mn-lt"/>
                <a:ea typeface="+mn-ea"/>
                <a:cs typeface="+mn-cs"/>
              </a:rPr>
              <a:t>, and protests spread across various campuses. People showed their support of the 131 students' message by stating, mainly on Twitter, that they were the 132nd student—</a:t>
            </a:r>
            <a:r>
              <a:rPr lang="en-US" sz="1050" kern="1200" dirty="0" err="1" smtClean="0">
                <a:solidFill>
                  <a:schemeClr val="tx1"/>
                </a:solidFill>
                <a:effectLst/>
                <a:latin typeface="+mn-lt"/>
                <a:ea typeface="+mn-ea"/>
                <a:cs typeface="+mn-cs"/>
              </a:rPr>
              <a:t>YoSoy</a:t>
            </a:r>
            <a:r>
              <a:rPr lang="en-US" sz="1050" kern="1200" dirty="0" smtClean="0">
                <a:solidFill>
                  <a:schemeClr val="tx1"/>
                </a:solidFill>
                <a:effectLst/>
                <a:latin typeface="+mn-lt"/>
                <a:ea typeface="+mn-ea"/>
                <a:cs typeface="+mn-cs"/>
              </a:rPr>
              <a:t> 132, Spanish for "I Am 132", thus giving birth to the </a:t>
            </a:r>
            <a:r>
              <a:rPr lang="en-US" sz="1050" kern="1200" dirty="0" err="1" smtClean="0">
                <a:solidFill>
                  <a:schemeClr val="tx1"/>
                </a:solidFill>
                <a:effectLst/>
                <a:latin typeface="+mn-lt"/>
                <a:ea typeface="+mn-ea"/>
                <a:cs typeface="+mn-cs"/>
              </a:rPr>
              <a:t>Yo</a:t>
            </a:r>
            <a:r>
              <a:rPr lang="en-US" sz="1050" kern="1200" dirty="0" smtClean="0">
                <a:solidFill>
                  <a:schemeClr val="tx1"/>
                </a:solidFill>
                <a:effectLst/>
                <a:latin typeface="+mn-lt"/>
                <a:ea typeface="+mn-ea"/>
                <a:cs typeface="+mn-cs"/>
              </a:rPr>
              <a:t> Soy 132 movement.</a:t>
            </a:r>
          </a:p>
          <a:p>
            <a:pPr marL="285750" lvl="0" indent="-285750">
              <a:buFont typeface="Wingdings" panose="05000000000000000000" pitchFamily="2" charset="2"/>
              <a:buChar char="Ø"/>
            </a:pPr>
            <a:r>
              <a:rPr lang="en-US" sz="1050" kern="1200" dirty="0" smtClean="0">
                <a:solidFill>
                  <a:schemeClr val="tx1"/>
                </a:solidFill>
                <a:effectLst/>
                <a:latin typeface="+mn-lt"/>
                <a:ea typeface="+mn-ea"/>
                <a:cs typeface="+mn-cs"/>
              </a:rPr>
              <a:t>The movement grew so quickly that by June 19 they were hosting a </a:t>
            </a:r>
            <a:r>
              <a:rPr lang="en-US" sz="1050" u="none" strike="noStrike" kern="1200" dirty="0" smtClean="0">
                <a:solidFill>
                  <a:schemeClr val="tx1"/>
                </a:solidFill>
                <a:effectLst/>
                <a:latin typeface="+mn-lt"/>
                <a:ea typeface="+mn-ea"/>
                <a:cs typeface="+mn-cs"/>
                <a:hlinkClick r:id="rId5"/>
              </a:rPr>
              <a:t>presidential debate</a:t>
            </a:r>
            <a:r>
              <a:rPr lang="en-US" sz="1050" kern="1200" dirty="0" smtClean="0">
                <a:solidFill>
                  <a:schemeClr val="tx1"/>
                </a:solidFill>
                <a:effectLst/>
                <a:latin typeface="+mn-lt"/>
                <a:ea typeface="+mn-ea"/>
                <a:cs typeface="+mn-cs"/>
              </a:rPr>
              <a:t> with several of the main presidential candidates. Finally, they successfully request the government to have national broadcast for the presidential election. </a:t>
            </a:r>
          </a:p>
        </p:txBody>
      </p:sp>
    </p:spTree>
    <p:extLst>
      <p:ext uri="{BB962C8B-B14F-4D97-AF65-F5344CB8AC3E}">
        <p14:creationId xmlns:p14="http://schemas.microsoft.com/office/powerpoint/2010/main" val="823496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3972" rtl="0" eaLnBrk="1" fontAlgn="auto" latinLnBrk="0" hangingPunct="1">
              <a:lnSpc>
                <a:spcPct val="100000"/>
              </a:lnSpc>
              <a:spcBef>
                <a:spcPts val="0"/>
              </a:spcBef>
              <a:spcAft>
                <a:spcPts val="0"/>
              </a:spcAft>
              <a:buClrTx/>
              <a:buSzTx/>
              <a:buFontTx/>
              <a:buNone/>
              <a:tabLst/>
              <a:defRPr/>
            </a:pPr>
            <a:r>
              <a:rPr lang="en-US" sz="1300" kern="1200" dirty="0" smtClean="0">
                <a:solidFill>
                  <a:schemeClr val="tx1"/>
                </a:solidFill>
                <a:effectLst/>
                <a:latin typeface="+mn-lt"/>
                <a:ea typeface="+mn-ea"/>
                <a:cs typeface="+mn-cs"/>
              </a:rPr>
              <a:t>Even though YoSoy132 started with a campus protest, the movement spread all over the world of Twitter, YouTube and Facebook. </a:t>
            </a:r>
          </a:p>
          <a:p>
            <a:pPr marL="0" marR="0" indent="0" algn="l" defTabSz="503972" rtl="0" eaLnBrk="1" fontAlgn="auto" latinLnBrk="0" hangingPunct="1">
              <a:lnSpc>
                <a:spcPct val="100000"/>
              </a:lnSpc>
              <a:spcBef>
                <a:spcPts val="0"/>
              </a:spcBef>
              <a:spcAft>
                <a:spcPts val="0"/>
              </a:spcAft>
              <a:buClrTx/>
              <a:buSzTx/>
              <a:buFontTx/>
              <a:buNone/>
              <a:tabLst/>
              <a:defRPr/>
            </a:pPr>
            <a:r>
              <a:rPr lang="en-US" sz="1300" b="1" kern="1200" dirty="0" smtClean="0">
                <a:solidFill>
                  <a:schemeClr val="tx1"/>
                </a:solidFill>
                <a:effectLst/>
                <a:latin typeface="+mn-lt"/>
                <a:ea typeface="+mn-ea"/>
                <a:cs typeface="+mn-cs"/>
              </a:rPr>
              <a:t>We are wondering, about this movement, one of the most striking things is, how its message linked groups that are traditionally disconnected: both across class and political affiliation? Can we find a pattern which can model the growth of protest within a social network? Can we develop a model incorporate the </a:t>
            </a:r>
            <a:r>
              <a:rPr lang="en-US" b="1" kern="1200" baseline="0" dirty="0" smtClean="0">
                <a:solidFill>
                  <a:schemeClr val="tx1"/>
                </a:solidFill>
              </a:rPr>
              <a:t>offline and online propagation?</a:t>
            </a:r>
            <a:endParaRPr lang="en-US" b="1" dirty="0" smtClean="0"/>
          </a:p>
        </p:txBody>
      </p:sp>
    </p:spTree>
    <p:extLst>
      <p:ext uri="{BB962C8B-B14F-4D97-AF65-F5344CB8AC3E}">
        <p14:creationId xmlns:p14="http://schemas.microsoft.com/office/powerpoint/2010/main" val="3388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We know it is hard to build a complete, exhaustive network of interactions, since there are friends network, retweets network, mentions network, also some unobserved outlets like world of mouth, newspaper, and so on. </a:t>
            </a:r>
          </a:p>
          <a:p>
            <a:pPr marL="285750" lvl="0" indent="-285750">
              <a:buFont typeface="Wingdings" panose="05000000000000000000" pitchFamily="2" charset="2"/>
              <a:buChar char="Ø"/>
            </a:pPr>
            <a:r>
              <a:rPr lang="en-US" sz="1100" kern="1200" dirty="0" smtClean="0">
                <a:solidFill>
                  <a:schemeClr val="tx1"/>
                </a:solidFill>
                <a:effectLst/>
                <a:latin typeface="+mn-lt"/>
                <a:ea typeface="+mn-ea"/>
                <a:cs typeface="+mn-cs"/>
              </a:rPr>
              <a:t>So we propose </a:t>
            </a:r>
            <a:r>
              <a:rPr lang="en-US" sz="1100" kern="1200" dirty="0" err="1" smtClean="0">
                <a:solidFill>
                  <a:schemeClr val="tx1"/>
                </a:solidFill>
                <a:effectLst/>
                <a:latin typeface="+mn-lt"/>
                <a:ea typeface="+mn-ea"/>
                <a:cs typeface="+mn-cs"/>
              </a:rPr>
              <a:t>bispace</a:t>
            </a:r>
            <a:r>
              <a:rPr lang="en-US" sz="1100" kern="1200" dirty="0" smtClean="0">
                <a:solidFill>
                  <a:schemeClr val="tx1"/>
                </a:solidFill>
                <a:effectLst/>
                <a:latin typeface="+mn-lt"/>
                <a:ea typeface="+mn-ea"/>
                <a:cs typeface="+mn-cs"/>
              </a:rPr>
              <a:t> diffusion: the observed mention network and the latent space. Within the mentions network, users have either mentioned someone, or have been mentioned by someone, which means they have edges. The latent space refers to any interactions outside of mentions network. In the latent space, nodes neither mention anyone nor been mentioned by anyone. </a:t>
            </a:r>
          </a:p>
          <a:p>
            <a:pPr marL="285750" lvl="0" indent="-285750">
              <a:buFont typeface="Wingdings" panose="05000000000000000000" pitchFamily="2" charset="2"/>
              <a:buChar char="Ø"/>
            </a:pPr>
            <a:r>
              <a:rPr lang="en-US" sz="1100" kern="1200" dirty="0" smtClean="0">
                <a:solidFill>
                  <a:schemeClr val="tx1"/>
                </a:solidFill>
                <a:effectLst/>
                <a:latin typeface="+mn-lt"/>
                <a:ea typeface="+mn-ea"/>
                <a:cs typeface="+mn-cs"/>
              </a:rPr>
              <a:t>For the propagation process, we think there are only two ways to communicate. One is by mentions network, the other is by latent space. In the latent space, nodes may be influenced by word of mouth, or newspapers, and so on. In the mentions network, nodes are influenced by the mentions network. We consider the mentions network to be stable.</a:t>
            </a:r>
          </a:p>
          <a:p>
            <a:pPr marL="285750" lvl="0" indent="-285750">
              <a:buFont typeface="Wingdings" panose="05000000000000000000" pitchFamily="2" charset="2"/>
              <a:buChar char="Ø"/>
            </a:pPr>
            <a:r>
              <a:rPr lang="en-US" sz="1100" kern="1200" dirty="0" smtClean="0">
                <a:solidFill>
                  <a:schemeClr val="tx1"/>
                </a:solidFill>
                <a:effectLst/>
                <a:latin typeface="+mn-lt"/>
                <a:ea typeface="+mn-ea"/>
                <a:cs typeface="+mn-cs"/>
              </a:rPr>
              <a:t>For the two space, each space has its own propagation model. We use Poisson distribution to describe information propagation in the latent space. In the mentions network, we use geometric Brownian model. </a:t>
            </a:r>
          </a:p>
          <a:p>
            <a:endParaRPr lang="en-US" sz="1100" dirty="0"/>
          </a:p>
        </p:txBody>
      </p:sp>
    </p:spTree>
    <p:extLst>
      <p:ext uri="{BB962C8B-B14F-4D97-AF65-F5344CB8AC3E}">
        <p14:creationId xmlns:p14="http://schemas.microsoft.com/office/powerpoint/2010/main" val="149943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3972" rtl="0" eaLnBrk="1" fontAlgn="auto" latinLnBrk="0" hangingPunct="1">
              <a:lnSpc>
                <a:spcPct val="100000"/>
              </a:lnSpc>
              <a:spcBef>
                <a:spcPts val="0"/>
              </a:spcBef>
              <a:spcAft>
                <a:spcPts val="0"/>
              </a:spcAft>
              <a:buClrTx/>
              <a:buSzTx/>
              <a:buFontTx/>
              <a:buNone/>
              <a:tabLst/>
              <a:defRPr/>
            </a:pPr>
            <a:r>
              <a:rPr lang="en-US" altLang="en-US" dirty="0" smtClean="0">
                <a:latin typeface="Times New Roman" pitchFamily="18" charset="0"/>
              </a:rPr>
              <a:t>S</a:t>
            </a:r>
            <a:r>
              <a:rPr lang="en-US" altLang="en-US" sz="1100" dirty="0" smtClean="0">
                <a:latin typeface="Times New Roman" pitchFamily="18" charset="0"/>
              </a:rPr>
              <a:t>o how the geometric </a:t>
            </a:r>
            <a:r>
              <a:rPr lang="en-US" altLang="en-US" sz="1100" dirty="0" err="1" smtClean="0">
                <a:latin typeface="Times New Roman" pitchFamily="18" charset="0"/>
              </a:rPr>
              <a:t>Brwonian</a:t>
            </a:r>
            <a:r>
              <a:rPr lang="en-US" altLang="en-US" sz="1100" dirty="0" smtClean="0">
                <a:latin typeface="Times New Roman" pitchFamily="18" charset="0"/>
              </a:rPr>
              <a:t> motion model applied in protest propagation? </a:t>
            </a:r>
            <a:r>
              <a:rPr lang="en-US" altLang="zh-CN" sz="1100" dirty="0" smtClean="0">
                <a:latin typeface="Times New Roman" pitchFamily="18" charset="0"/>
              </a:rPr>
              <a:t>First of all, we need to define a Brownian distance, for each two nodes, there is a Brownian distance. Since we suppose the mention network to be stable, so the Brownian distance is also fixed. </a:t>
            </a:r>
          </a:p>
          <a:p>
            <a:pPr marL="285750" marR="0" indent="-285750" algn="l" defTabSz="503972"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100" dirty="0" smtClean="0">
                <a:latin typeface="Times New Roman" pitchFamily="18" charset="0"/>
              </a:rPr>
              <a:t>T</a:t>
            </a:r>
            <a:r>
              <a:rPr lang="en-US" altLang="en-US" sz="1100" dirty="0" smtClean="0">
                <a:latin typeface="Times New Roman" pitchFamily="18" charset="0"/>
                <a:cs typeface="Times New Roman" pitchFamily="18" charset="0"/>
              </a:rPr>
              <a:t>he Brownian distance, which depends on the mention frequency and number of common direct neighbors. </a:t>
            </a:r>
            <a:endParaRPr lang="en-US" altLang="en-US" sz="1100" dirty="0" smtClean="0">
              <a:latin typeface="Times New Roman" pitchFamily="18" charset="0"/>
              <a:cs typeface="Times New Roman" pitchFamily="18" charset="0"/>
            </a:endParaRPr>
          </a:p>
          <a:p>
            <a:pPr marL="285750" marR="0" indent="-285750" algn="l" defTabSz="503972"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en-US" sz="1100" dirty="0" smtClean="0">
                <a:latin typeface="Times New Roman" pitchFamily="18" charset="0"/>
              </a:rPr>
              <a:t>Next</a:t>
            </a:r>
            <a:r>
              <a:rPr lang="en-US" altLang="en-US" sz="1100" dirty="0" smtClean="0">
                <a:latin typeface="Times New Roman" pitchFamily="18" charset="0"/>
              </a:rPr>
              <a:t>, we introduce the notion of a trust function S</a:t>
            </a:r>
            <a:r>
              <a:rPr lang="en-US" altLang="en-US" sz="1100" baseline="-25000" dirty="0" smtClean="0">
                <a:latin typeface="Times New Roman" pitchFamily="18" charset="0"/>
              </a:rPr>
              <a:t>t </a:t>
            </a:r>
            <a:r>
              <a:rPr lang="en-US" altLang="en-US" sz="1100" dirty="0" smtClean="0">
                <a:latin typeface="Times New Roman" pitchFamily="18" charset="0"/>
              </a:rPr>
              <a:t>, which we use to model an individual user’s agreement with some topic. We divide the trust process into a pre-trust period and trusted period. In the pre-trust period, as a user receive new information, the user’s trust function S</a:t>
            </a:r>
            <a:r>
              <a:rPr lang="en-US" altLang="en-US" sz="1100" baseline="-25000" dirty="0" smtClean="0">
                <a:latin typeface="Times New Roman" pitchFamily="18" charset="0"/>
              </a:rPr>
              <a:t>t</a:t>
            </a:r>
            <a:r>
              <a:rPr lang="en-US" altLang="en-US" sz="1100" dirty="0" smtClean="0">
                <a:latin typeface="Times New Roman" pitchFamily="18" charset="0"/>
              </a:rPr>
              <a:t>, increase exponentially until reach the trust threshold. For simplicity, an individual cannot revoke trust once this threshold has been crossed. We model the trust function S</a:t>
            </a:r>
            <a:r>
              <a:rPr lang="en-US" altLang="en-US" sz="1100" baseline="-25000" dirty="0" smtClean="0">
                <a:latin typeface="Times New Roman" pitchFamily="18" charset="0"/>
              </a:rPr>
              <a:t>t</a:t>
            </a:r>
            <a:r>
              <a:rPr lang="en-US" altLang="en-US" sz="1100" dirty="0" smtClean="0">
                <a:latin typeface="Times New Roman" pitchFamily="18" charset="0"/>
              </a:rPr>
              <a:t> as a geometric </a:t>
            </a:r>
            <a:r>
              <a:rPr lang="en-US" altLang="en-US" sz="1100" dirty="0" err="1" smtClean="0">
                <a:latin typeface="Times New Roman" pitchFamily="18" charset="0"/>
              </a:rPr>
              <a:t>brownian</a:t>
            </a:r>
            <a:r>
              <a:rPr lang="en-US" altLang="en-US" sz="1100" dirty="0" smtClean="0">
                <a:latin typeface="Times New Roman" pitchFamily="18" charset="0"/>
              </a:rPr>
              <a:t> motion process. </a:t>
            </a:r>
          </a:p>
          <a:p>
            <a:pPr marL="171450" indent="-171450" eaLnBrk="1">
              <a:buFont typeface="Wingdings" panose="05000000000000000000" pitchFamily="2" charset="2"/>
              <a:buChar char="Ø"/>
              <a:defRPr/>
            </a:pPr>
            <a:r>
              <a:rPr lang="en-US" altLang="en-US" sz="1100" dirty="0" smtClean="0">
                <a:latin typeface="Times New Roman" pitchFamily="18" charset="0"/>
              </a:rPr>
              <a:t>The infection condition is, the ln(</a:t>
            </a:r>
            <a:r>
              <a:rPr lang="en-US" altLang="en-US" sz="1100" dirty="0" err="1" smtClean="0">
                <a:latin typeface="Times New Roman" pitchFamily="18" charset="0"/>
              </a:rPr>
              <a:t>s</a:t>
            </a:r>
            <a:r>
              <a:rPr lang="en-US" altLang="en-US" sz="1100" baseline="30000" dirty="0" err="1" smtClean="0">
                <a:latin typeface="Times New Roman" pitchFamily="18" charset="0"/>
              </a:rPr>
              <a:t>ij</a:t>
            </a:r>
            <a:r>
              <a:rPr lang="en-US" altLang="en-US" sz="1100" baseline="-25000" dirty="0" err="1" smtClean="0">
                <a:latin typeface="Times New Roman" pitchFamily="18" charset="0"/>
              </a:rPr>
              <a:t>t</a:t>
            </a:r>
            <a:r>
              <a:rPr lang="en-US" altLang="en-US" sz="1100" dirty="0" smtClean="0">
                <a:latin typeface="Times New Roman" pitchFamily="18" charset="0"/>
              </a:rPr>
              <a:t>) should cross the Brownian distance </a:t>
            </a:r>
            <a:r>
              <a:rPr lang="en-US" altLang="en-US" sz="1100" dirty="0" err="1" smtClean="0">
                <a:latin typeface="Times New Roman" pitchFamily="18" charset="0"/>
              </a:rPr>
              <a:t>d</a:t>
            </a:r>
            <a:r>
              <a:rPr lang="en-US" altLang="en-US" sz="1100" baseline="-25000" dirty="0" err="1" smtClean="0">
                <a:latin typeface="Times New Roman" pitchFamily="18" charset="0"/>
              </a:rPr>
              <a:t>ij</a:t>
            </a:r>
            <a:endParaRPr lang="en-US" altLang="en-US" sz="1100" baseline="-25000" dirty="0" smtClean="0">
              <a:latin typeface="Times New Roman" pitchFamily="18" charset="0"/>
            </a:endParaRPr>
          </a:p>
          <a:p>
            <a:pPr eaLnBrk="1">
              <a:buFont typeface="Wingdings" panose="05000000000000000000" pitchFamily="2" charset="2"/>
              <a:buNone/>
              <a:defRPr/>
            </a:pPr>
            <a:endParaRPr lang="en-US" altLang="en-US" dirty="0" smtClean="0">
              <a:latin typeface="Times New Roman" pitchFamily="18" charset="0"/>
            </a:endParaRPr>
          </a:p>
          <a:p>
            <a:endParaRPr lang="en-US" dirty="0"/>
          </a:p>
        </p:txBody>
      </p:sp>
    </p:spTree>
    <p:extLst>
      <p:ext uri="{BB962C8B-B14F-4D97-AF65-F5344CB8AC3E}">
        <p14:creationId xmlns:p14="http://schemas.microsoft.com/office/powerpoint/2010/main" val="367052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a:r>
              <a:rPr lang="en-US" altLang="en-US" dirty="0" smtClean="0">
                <a:latin typeface="Times New Roman" panose="02020603050405020304" pitchFamily="18" charset="0"/>
              </a:rPr>
              <a:t>In the latent space, we found the newly infected nodes number satisfied the Poisson distribution. We collected isolated nodes in latent space, like the left figure shows.</a:t>
            </a:r>
          </a:p>
          <a:p>
            <a:pPr eaLnBrk="1"/>
            <a:r>
              <a:rPr lang="en-US" altLang="en-US" dirty="0" smtClean="0">
                <a:latin typeface="Times New Roman" panose="02020603050405020304" pitchFamily="18" charset="0"/>
              </a:rPr>
              <a:t>The right side, we can see, the truly propagation nodes number generally satisfy a Poisson distribution. (0=&lt;k&lt;=13)</a:t>
            </a:r>
          </a:p>
          <a:p>
            <a:pPr eaLnBrk="1"/>
            <a:r>
              <a:rPr lang="en-US" altLang="en-US" dirty="0" smtClean="0">
                <a:latin typeface="Times New Roman" panose="02020603050405020304" pitchFamily="18" charset="0"/>
              </a:rPr>
              <a:t>Now, we have a complete </a:t>
            </a:r>
            <a:r>
              <a:rPr lang="en-US" altLang="en-US" dirty="0" err="1" smtClean="0">
                <a:latin typeface="Times New Roman" panose="02020603050405020304" pitchFamily="18" charset="0"/>
              </a:rPr>
              <a:t>bispace</a:t>
            </a:r>
            <a:r>
              <a:rPr lang="en-US" altLang="en-US" dirty="0" smtClean="0">
                <a:latin typeface="Times New Roman" panose="02020603050405020304" pitchFamily="18" charset="0"/>
              </a:rPr>
              <a:t> propagation model: one is GBM model within mentions network, the other is Poisson distribution in the latent space. </a:t>
            </a:r>
          </a:p>
          <a:p>
            <a:endParaRPr lang="en-US" altLang="en-US" dirty="0" smtClean="0">
              <a:latin typeface="Times New Roman" panose="02020603050405020304" pitchFamily="18" charset="0"/>
            </a:endParaRPr>
          </a:p>
          <a:p>
            <a:endParaRPr lang="en-US" dirty="0"/>
          </a:p>
        </p:txBody>
      </p:sp>
    </p:spTree>
    <p:extLst>
      <p:ext uri="{BB962C8B-B14F-4D97-AF65-F5344CB8AC3E}">
        <p14:creationId xmlns:p14="http://schemas.microsoft.com/office/powerpoint/2010/main" val="19306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03972" rtl="0" eaLnBrk="1" fontAlgn="auto" latinLnBrk="0" hangingPunct="1">
              <a:lnSpc>
                <a:spcPct val="100000"/>
              </a:lnSpc>
              <a:spcBef>
                <a:spcPts val="0"/>
              </a:spcBef>
              <a:spcAft>
                <a:spcPts val="0"/>
              </a:spcAft>
              <a:buClrTx/>
              <a:buSzTx/>
              <a:buFontTx/>
              <a:buNone/>
              <a:tabLst/>
              <a:defRPr/>
            </a:pPr>
            <a:r>
              <a:rPr lang="en-US" altLang="en-US" dirty="0" smtClean="0">
                <a:latin typeface="Times New Roman" panose="02020603050405020304" pitchFamily="18" charset="0"/>
              </a:rPr>
              <a:t>We have a gold standard report</a:t>
            </a:r>
            <a:r>
              <a:rPr lang="en-US" altLang="en-US" baseline="0" dirty="0" smtClean="0">
                <a:latin typeface="Times New Roman" panose="02020603050405020304" pitchFamily="18" charset="0"/>
              </a:rPr>
              <a:t> including all the protests in South American from 2011, so </a:t>
            </a:r>
            <a:r>
              <a:rPr lang="en-US" altLang="en-US" dirty="0" smtClean="0">
                <a:latin typeface="Times New Roman" panose="02020603050405020304" pitchFamily="18" charset="0"/>
              </a:rPr>
              <a:t>all the experiments are conducted on South American Twitter.</a:t>
            </a:r>
          </a:p>
          <a:p>
            <a:pPr marL="0" marR="0" indent="0" algn="l" defTabSz="503972" rtl="0" eaLnBrk="1" fontAlgn="auto" latinLnBrk="0" hangingPunct="1">
              <a:lnSpc>
                <a:spcPct val="100000"/>
              </a:lnSpc>
              <a:spcBef>
                <a:spcPts val="0"/>
              </a:spcBef>
              <a:spcAft>
                <a:spcPts val="0"/>
              </a:spcAft>
              <a:buClrTx/>
              <a:buSzTx/>
              <a:buFontTx/>
              <a:buNone/>
              <a:tabLst/>
              <a:defRPr/>
            </a:pPr>
            <a:r>
              <a:rPr lang="en-US" altLang="en-US" dirty="0" smtClean="0">
                <a:latin typeface="Times New Roman" panose="02020603050405020304" pitchFamily="18" charset="0"/>
              </a:rPr>
              <a:t>Hashtags,</a:t>
            </a:r>
            <a:r>
              <a:rPr lang="en-US" altLang="en-US" baseline="0" dirty="0" smtClean="0">
                <a:latin typeface="Times New Roman" panose="02020603050405020304" pitchFamily="18" charset="0"/>
              </a:rPr>
              <a:t> infected nodes, Geocoding, initial mention network. </a:t>
            </a:r>
            <a:endParaRPr lang="en-US" altLang="en-US" dirty="0" smtClean="0">
              <a:latin typeface="Times New Roman" panose="02020603050405020304" pitchFamily="18" charset="0"/>
            </a:endParaRPr>
          </a:p>
          <a:p>
            <a:endParaRPr lang="en-US" dirty="0"/>
          </a:p>
        </p:txBody>
      </p:sp>
    </p:spTree>
    <p:extLst>
      <p:ext uri="{BB962C8B-B14F-4D97-AF65-F5344CB8AC3E}">
        <p14:creationId xmlns:p14="http://schemas.microsoft.com/office/powerpoint/2010/main" val="125205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plot the simulation results of four curves, the </a:t>
            </a:r>
            <a:r>
              <a:rPr lang="en-US" baseline="0" dirty="0" err="1" smtClean="0"/>
              <a:t>bispace</a:t>
            </a:r>
            <a:r>
              <a:rPr lang="en-US" baseline="0" dirty="0" smtClean="0"/>
              <a:t> simulation result is the sum of passion value and GBM value. The pink curve is the Ground truth, and the green curve is the simulation result. We can see our </a:t>
            </a:r>
            <a:r>
              <a:rPr lang="en-US" baseline="0" dirty="0" err="1" smtClean="0"/>
              <a:t>bispace</a:t>
            </a:r>
            <a:r>
              <a:rPr lang="en-US" baseline="0" dirty="0" smtClean="0"/>
              <a:t> simulation result is effective at capturing the propagation rate. It can simulate the burst time, even though not exactly right time moment. </a:t>
            </a:r>
            <a:endParaRPr lang="en-US" dirty="0"/>
          </a:p>
        </p:txBody>
      </p:sp>
    </p:spTree>
    <p:extLst>
      <p:ext uri="{BB962C8B-B14F-4D97-AF65-F5344CB8AC3E}">
        <p14:creationId xmlns:p14="http://schemas.microsoft.com/office/powerpoint/2010/main" val="207708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a:defRPr/>
            </a:pPr>
            <a:r>
              <a:rPr lang="en-US" altLang="en-US" sz="1000" dirty="0" smtClean="0">
                <a:latin typeface="Times New Roman" pitchFamily="18" charset="0"/>
              </a:rPr>
              <a:t>We did 500 times experiments, here we plot the examples of accuracy range. </a:t>
            </a:r>
            <a:r>
              <a:rPr lang="en-US" altLang="en-US" sz="1000" dirty="0" err="1" smtClean="0">
                <a:latin typeface="Times New Roman" pitchFamily="18" charset="0"/>
              </a:rPr>
              <a:t>Basicly</a:t>
            </a:r>
            <a:r>
              <a:rPr lang="en-US" altLang="en-US" sz="1000" dirty="0" smtClean="0">
                <a:latin typeface="Times New Roman" pitchFamily="18" charset="0"/>
              </a:rPr>
              <a:t>, the average accuracy is 0.90.</a:t>
            </a:r>
          </a:p>
          <a:p>
            <a:pPr marL="171450" indent="-171450" eaLnBrk="1">
              <a:buFont typeface="Wingdings" panose="05000000000000000000" pitchFamily="2" charset="2"/>
              <a:buChar char="Ø"/>
              <a:defRPr/>
            </a:pPr>
            <a:r>
              <a:rPr lang="en-US" altLang="en-US" sz="1000" dirty="0" smtClean="0">
                <a:latin typeface="Times New Roman" pitchFamily="18" charset="0"/>
              </a:rPr>
              <a:t>Look at the Mexico Yosoy132 protest, we see the green curve is our simulation results, and the purple color is the ground truth. We can see the </a:t>
            </a:r>
            <a:r>
              <a:rPr lang="en-US" altLang="en-US" sz="1000" dirty="0" err="1" smtClean="0">
                <a:latin typeface="Times New Roman" pitchFamily="18" charset="0"/>
              </a:rPr>
              <a:t>bispace</a:t>
            </a:r>
            <a:r>
              <a:rPr lang="en-US" altLang="en-US" sz="1000" dirty="0" smtClean="0">
                <a:latin typeface="Times New Roman" pitchFamily="18" charset="0"/>
              </a:rPr>
              <a:t> model is able to capture many mass protest scenarios, to the order of magnitude. Even though it cannot simulate the propagation speed accurately at every time point, the method is effective at capturing the total number of infected nodes. </a:t>
            </a:r>
          </a:p>
          <a:p>
            <a:pPr eaLnBrk="1">
              <a:buFont typeface="Wingdings" panose="05000000000000000000" pitchFamily="2" charset="2"/>
              <a:buNone/>
              <a:defRPr/>
            </a:pPr>
            <a:r>
              <a:rPr lang="en-US" altLang="en-US" sz="1000" dirty="0" smtClean="0">
                <a:latin typeface="Times New Roman" pitchFamily="18" charset="0"/>
              </a:rPr>
              <a:t>We also see the same quality on other protest, here we show the Colombia anti-government protest and Mexico Yosoy132 movement. </a:t>
            </a:r>
          </a:p>
          <a:p>
            <a:pPr marL="171450" indent="-171450" eaLnBrk="1">
              <a:buFont typeface="Wingdings" panose="05000000000000000000" pitchFamily="2" charset="2"/>
              <a:buChar char="Ø"/>
              <a:defRPr/>
            </a:pPr>
            <a:r>
              <a:rPr lang="en-US" altLang="en-US" sz="1000" dirty="0" smtClean="0">
                <a:latin typeface="Times New Roman" pitchFamily="18" charset="0"/>
              </a:rPr>
              <a:t>The Colombia anti-government movement happens on December 5, 2012, in every street every city of Colombia. People call to protest against the government on Twitter and </a:t>
            </a:r>
            <a:r>
              <a:rPr lang="en-US" altLang="en-US" sz="1000" dirty="0" err="1" smtClean="0">
                <a:latin typeface="Times New Roman" pitchFamily="18" charset="0"/>
              </a:rPr>
              <a:t>facebook</a:t>
            </a:r>
            <a:r>
              <a:rPr lang="en-US" altLang="en-US" sz="1000" dirty="0" smtClean="0">
                <a:latin typeface="Times New Roman" pitchFamily="18" charset="0"/>
              </a:rPr>
              <a:t>, and they make appointment to start the protest at 7PM local time. </a:t>
            </a:r>
          </a:p>
          <a:p>
            <a:pPr marL="171450" indent="-171450" eaLnBrk="1">
              <a:buFont typeface="Wingdings" panose="05000000000000000000" pitchFamily="2" charset="2"/>
              <a:buChar char="Ø"/>
              <a:defRPr/>
            </a:pPr>
            <a:r>
              <a:rPr lang="en-US" altLang="en-US" sz="1000" dirty="0" smtClean="0">
                <a:latin typeface="Times New Roman" pitchFamily="18" charset="0"/>
              </a:rPr>
              <a:t>The Mexico Yosoy132 protest started from university students on May 17, 2012, they claim the presidential election was a fraud on Twitter, and then move to the street to express their frustration. </a:t>
            </a:r>
          </a:p>
          <a:p>
            <a:endParaRPr lang="en-US" sz="1000" dirty="0"/>
          </a:p>
        </p:txBody>
      </p:sp>
    </p:spTree>
    <p:extLst>
      <p:ext uri="{BB962C8B-B14F-4D97-AF65-F5344CB8AC3E}">
        <p14:creationId xmlns:p14="http://schemas.microsoft.com/office/powerpoint/2010/main" val="101248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809" y="2349386"/>
            <a:ext cx="8565833" cy="1621111"/>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1618" y="4285615"/>
            <a:ext cx="7054215" cy="1932728"/>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1250046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3495855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6151" y="302865"/>
            <a:ext cx="2267426" cy="645293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873" y="302865"/>
            <a:ext cx="6634321" cy="64529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3872453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273847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049" y="4859832"/>
            <a:ext cx="8565833" cy="1502066"/>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049" y="3205459"/>
            <a:ext cx="8565833" cy="1654373"/>
          </a:xfrm>
        </p:spPr>
        <p:txBody>
          <a:bodyPr anchor="b"/>
          <a:lstStyle>
            <a:lvl1pPr marL="0" indent="0">
              <a:buNone/>
              <a:defRPr sz="22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4939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872" y="1764666"/>
            <a:ext cx="4450874" cy="4991131"/>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22704" y="1764666"/>
            <a:ext cx="4450874" cy="4991131"/>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72810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872" y="1692889"/>
            <a:ext cx="4452624" cy="705515"/>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3872" y="2398404"/>
            <a:ext cx="4452624" cy="435739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9205" y="1692889"/>
            <a:ext cx="4454373" cy="705515"/>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19205" y="2398404"/>
            <a:ext cx="4454373" cy="435739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4113465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2739987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200193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301113"/>
            <a:ext cx="3315412" cy="1281483"/>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0003" y="301114"/>
            <a:ext cx="5633574" cy="645468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873" y="1582597"/>
            <a:ext cx="3315412" cy="5173200"/>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1638903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251" y="5293995"/>
            <a:ext cx="6046470" cy="624986"/>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251" y="675755"/>
            <a:ext cx="6046470" cy="4537710"/>
          </a:xfrm>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endParaRPr lang="en-US"/>
          </a:p>
        </p:txBody>
      </p:sp>
      <p:sp>
        <p:nvSpPr>
          <p:cNvPr id="4" name="Text Placeholder 3"/>
          <p:cNvSpPr>
            <a:spLocks noGrp="1"/>
          </p:cNvSpPr>
          <p:nvPr>
            <p:ph type="body" sz="half" idx="2"/>
          </p:nvPr>
        </p:nvSpPr>
        <p:spPr>
          <a:xfrm>
            <a:off x="1975251" y="5918981"/>
            <a:ext cx="6046470" cy="887584"/>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DA18B-E1B0-AF4E-8F94-A8308DCE4E11}" type="slidenum">
              <a:rPr lang="en-US" smtClean="0"/>
              <a:t>‹#›</a:t>
            </a:fld>
            <a:endParaRPr lang="en-US"/>
          </a:p>
        </p:txBody>
      </p:sp>
    </p:spTree>
    <p:extLst>
      <p:ext uri="{BB962C8B-B14F-4D97-AF65-F5344CB8AC3E}">
        <p14:creationId xmlns:p14="http://schemas.microsoft.com/office/powerpoint/2010/main" val="3013942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873" y="302865"/>
            <a:ext cx="9069705" cy="1260475"/>
          </a:xfrm>
          <a:prstGeom prst="rect">
            <a:avLst/>
          </a:prstGeom>
        </p:spPr>
        <p:txBody>
          <a:bodyPr vert="horz" lIns="100794" tIns="50397" rIns="100794" bIns="50397"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3873" y="1764666"/>
            <a:ext cx="9069705" cy="4991131"/>
          </a:xfrm>
          <a:prstGeom prst="rect">
            <a:avLst/>
          </a:prstGeom>
        </p:spPr>
        <p:txBody>
          <a:bodyPr vert="horz" lIns="100794" tIns="50397" rIns="100794" bIns="5039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3873" y="7009642"/>
            <a:ext cx="2351405" cy="402652"/>
          </a:xfrm>
          <a:prstGeom prst="rect">
            <a:avLst/>
          </a:prstGeom>
        </p:spPr>
        <p:txBody>
          <a:bodyPr vert="horz" lIns="100794" tIns="50397" rIns="100794" bIns="50397" rtlCol="0" anchor="ctr"/>
          <a:lstStyle>
            <a:lvl1pPr algn="l">
              <a:defRPr sz="13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443129" y="7009642"/>
            <a:ext cx="3191193" cy="402652"/>
          </a:xfrm>
          <a:prstGeom prst="rect">
            <a:avLst/>
          </a:prstGeom>
        </p:spPr>
        <p:txBody>
          <a:bodyPr vert="horz" lIns="100794" tIns="50397" rIns="100794" bIns="50397"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22173" y="7009642"/>
            <a:ext cx="2351405" cy="402652"/>
          </a:xfrm>
          <a:prstGeom prst="rect">
            <a:avLst/>
          </a:prstGeom>
        </p:spPr>
        <p:txBody>
          <a:bodyPr vert="horz" lIns="100794" tIns="50397" rIns="100794" bIns="50397" rtlCol="0" anchor="ctr"/>
          <a:lstStyle>
            <a:lvl1pPr algn="r">
              <a:defRPr sz="1300">
                <a:solidFill>
                  <a:schemeClr val="tx1">
                    <a:tint val="75000"/>
                  </a:schemeClr>
                </a:solidFill>
              </a:defRPr>
            </a:lvl1pPr>
          </a:lstStyle>
          <a:p>
            <a:fld id="{759DA18B-E1B0-AF4E-8F94-A8308DCE4E11}" type="slidenum">
              <a:rPr lang="en-US" smtClean="0"/>
              <a:t>‹#›</a:t>
            </a:fld>
            <a:endParaRPr lang="en-US"/>
          </a:p>
        </p:txBody>
      </p:sp>
    </p:spTree>
    <p:extLst>
      <p:ext uri="{BB962C8B-B14F-4D97-AF65-F5344CB8AC3E}">
        <p14:creationId xmlns:p14="http://schemas.microsoft.com/office/powerpoint/2010/main" val="1740241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503972" rtl="0" eaLnBrk="1" latinLnBrk="0" hangingPunct="1">
        <a:spcBef>
          <a:spcPct val="0"/>
        </a:spcBef>
        <a:buNone/>
        <a:defRPr sz="490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00"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100"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00"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0"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0"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0"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0"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0"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3972" rtl="0" eaLnBrk="1" latinLnBrk="0" hangingPunct="1">
        <a:defRPr sz="2000" kern="1200">
          <a:solidFill>
            <a:schemeClr val="tx1"/>
          </a:solidFill>
          <a:latin typeface="+mn-lt"/>
          <a:ea typeface="+mn-ea"/>
          <a:cs typeface="+mn-cs"/>
        </a:defRPr>
      </a:lvl1pPr>
      <a:lvl2pPr marL="503972" algn="l" defTabSz="503972" rtl="0" eaLnBrk="1" latinLnBrk="0" hangingPunct="1">
        <a:defRPr sz="2000" kern="1200">
          <a:solidFill>
            <a:schemeClr val="tx1"/>
          </a:solidFill>
          <a:latin typeface="+mn-lt"/>
          <a:ea typeface="+mn-ea"/>
          <a:cs typeface="+mn-cs"/>
        </a:defRPr>
      </a:lvl2pPr>
      <a:lvl3pPr marL="1007943" algn="l" defTabSz="503972" rtl="0" eaLnBrk="1" latinLnBrk="0" hangingPunct="1">
        <a:defRPr sz="2000" kern="1200">
          <a:solidFill>
            <a:schemeClr val="tx1"/>
          </a:solidFill>
          <a:latin typeface="+mn-lt"/>
          <a:ea typeface="+mn-ea"/>
          <a:cs typeface="+mn-cs"/>
        </a:defRPr>
      </a:lvl3pPr>
      <a:lvl4pPr marL="1511915" algn="l" defTabSz="503972" rtl="0" eaLnBrk="1" latinLnBrk="0" hangingPunct="1">
        <a:defRPr sz="2000" kern="1200">
          <a:solidFill>
            <a:schemeClr val="tx1"/>
          </a:solidFill>
          <a:latin typeface="+mn-lt"/>
          <a:ea typeface="+mn-ea"/>
          <a:cs typeface="+mn-cs"/>
        </a:defRPr>
      </a:lvl4pPr>
      <a:lvl5pPr marL="2015886" algn="l" defTabSz="503972" rtl="0" eaLnBrk="1" latinLnBrk="0" hangingPunct="1">
        <a:defRPr sz="2000" kern="1200">
          <a:solidFill>
            <a:schemeClr val="tx1"/>
          </a:solidFill>
          <a:latin typeface="+mn-lt"/>
          <a:ea typeface="+mn-ea"/>
          <a:cs typeface="+mn-cs"/>
        </a:defRPr>
      </a:lvl5pPr>
      <a:lvl6pPr marL="2519858" algn="l" defTabSz="503972" rtl="0" eaLnBrk="1" latinLnBrk="0" hangingPunct="1">
        <a:defRPr sz="2000" kern="1200">
          <a:solidFill>
            <a:schemeClr val="tx1"/>
          </a:solidFill>
          <a:latin typeface="+mn-lt"/>
          <a:ea typeface="+mn-ea"/>
          <a:cs typeface="+mn-cs"/>
        </a:defRPr>
      </a:lvl6pPr>
      <a:lvl7pPr marL="3023829" algn="l" defTabSz="503972" rtl="0" eaLnBrk="1" latinLnBrk="0" hangingPunct="1">
        <a:defRPr sz="2000" kern="1200">
          <a:solidFill>
            <a:schemeClr val="tx1"/>
          </a:solidFill>
          <a:latin typeface="+mn-lt"/>
          <a:ea typeface="+mn-ea"/>
          <a:cs typeface="+mn-cs"/>
        </a:defRPr>
      </a:lvl7pPr>
      <a:lvl8pPr marL="3527801" algn="l" defTabSz="503972" rtl="0" eaLnBrk="1" latinLnBrk="0" hangingPunct="1">
        <a:defRPr sz="2000" kern="1200">
          <a:solidFill>
            <a:schemeClr val="tx1"/>
          </a:solidFill>
          <a:latin typeface="+mn-lt"/>
          <a:ea typeface="+mn-ea"/>
          <a:cs typeface="+mn-cs"/>
        </a:defRPr>
      </a:lvl8pPr>
      <a:lvl9pPr marL="4031772" algn="l" defTabSz="50397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18" Type="http://schemas.openxmlformats.org/officeDocument/2006/relationships/image" Target="../media/image18.jpg"/><Relationship Id="rId26" Type="http://schemas.openxmlformats.org/officeDocument/2006/relationships/image" Target="../media/image26.jpeg"/><Relationship Id="rId3" Type="http://schemas.openxmlformats.org/officeDocument/2006/relationships/notesSlide" Target="../notesSlides/notesSlide2.xml"/><Relationship Id="rId21" Type="http://schemas.openxmlformats.org/officeDocument/2006/relationships/image" Target="../media/image21.jp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eg"/><Relationship Id="rId25" Type="http://schemas.openxmlformats.org/officeDocument/2006/relationships/image" Target="../media/image25.jpg"/><Relationship Id="rId2" Type="http://schemas.openxmlformats.org/officeDocument/2006/relationships/slideLayout" Target="../slideLayouts/slideLayout2.xml"/><Relationship Id="rId16" Type="http://schemas.openxmlformats.org/officeDocument/2006/relationships/image" Target="../media/image16.jpeg"/><Relationship Id="rId20" Type="http://schemas.openxmlformats.org/officeDocument/2006/relationships/image" Target="../media/image20.jpg"/><Relationship Id="rId1" Type="http://schemas.openxmlformats.org/officeDocument/2006/relationships/tags" Target="../tags/tag1.xml"/><Relationship Id="rId6" Type="http://schemas.openxmlformats.org/officeDocument/2006/relationships/image" Target="../media/image6.jpg"/><Relationship Id="rId11" Type="http://schemas.openxmlformats.org/officeDocument/2006/relationships/image" Target="../media/image11.jpeg"/><Relationship Id="rId24" Type="http://schemas.openxmlformats.org/officeDocument/2006/relationships/image" Target="../media/image24.gif"/><Relationship Id="rId5" Type="http://schemas.openxmlformats.org/officeDocument/2006/relationships/image" Target="../media/image5.png"/><Relationship Id="rId15" Type="http://schemas.openxmlformats.org/officeDocument/2006/relationships/image" Target="../media/image15.jpg"/><Relationship Id="rId23" Type="http://schemas.openxmlformats.org/officeDocument/2006/relationships/image" Target="../media/image23.jpeg"/><Relationship Id="rId10" Type="http://schemas.openxmlformats.org/officeDocument/2006/relationships/image" Target="../media/image10.jpeg"/><Relationship Id="rId19" Type="http://schemas.openxmlformats.org/officeDocument/2006/relationships/image" Target="../media/image19.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g"/><Relationship Id="rId22" Type="http://schemas.openxmlformats.org/officeDocument/2006/relationships/image" Target="../media/image22.jpg"/><Relationship Id="rId27"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1.png"/><Relationship Id="rId3" Type="http://schemas.openxmlformats.org/officeDocument/2006/relationships/notesSlide" Target="../notesSlides/notesSlide4.xml"/><Relationship Id="rId7" Type="http://schemas.openxmlformats.org/officeDocument/2006/relationships/diagramColors" Target="../diagrams/colors1.xml"/><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11" Type="http://schemas.openxmlformats.org/officeDocument/2006/relationships/image" Target="../media/image34.png"/><Relationship Id="rId5" Type="http://schemas.openxmlformats.org/officeDocument/2006/relationships/diagramLayout" Target="../diagrams/layout1.xml"/><Relationship Id="rId10" Type="http://schemas.openxmlformats.org/officeDocument/2006/relationships/image" Target="../media/image33.png"/><Relationship Id="rId4" Type="http://schemas.openxmlformats.org/officeDocument/2006/relationships/diagramData" Target="../diagrams/data1.xml"/><Relationship Id="rId9"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jpe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165058"/>
            <a:ext cx="10077450" cy="1881180"/>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0" y="2470115"/>
            <a:ext cx="10199077" cy="1426820"/>
          </a:xfrm>
        </p:spPr>
        <p:txBody>
          <a:bodyPr>
            <a:noAutofit/>
          </a:bodyPr>
          <a:lstStyle/>
          <a:p>
            <a:r>
              <a:rPr lang="en-US" altLang="en-US" sz="3000" b="1" dirty="0">
                <a:solidFill>
                  <a:srgbClr val="9ACCFF"/>
                </a:solidFill>
                <a:latin typeface="Arial (Headings)"/>
                <a:cs typeface="Arial (Headings)"/>
              </a:rPr>
              <a:t>Modeling Mass Protest Adoption in Social Network Communities using Geometric Brownian </a:t>
            </a:r>
            <a:r>
              <a:rPr lang="en-US" altLang="en-US" sz="3000" b="1" dirty="0" smtClean="0">
                <a:solidFill>
                  <a:srgbClr val="9ACCFF"/>
                </a:solidFill>
                <a:latin typeface="Arial (Headings)"/>
                <a:cs typeface="Arial (Headings)"/>
              </a:rPr>
              <a:t>Motion</a:t>
            </a:r>
            <a:endParaRPr lang="en-US" sz="3000" dirty="0">
              <a:solidFill>
                <a:srgbClr val="9ACCFF"/>
              </a:solidFill>
              <a:latin typeface="Arial (Headings)"/>
              <a:cs typeface="Arial (Headings)"/>
            </a:endParaRPr>
          </a:p>
        </p:txBody>
      </p:sp>
      <p:sp>
        <p:nvSpPr>
          <p:cNvPr id="5" name="TextBox 4"/>
          <p:cNvSpPr>
            <a:spLocks/>
          </p:cNvSpPr>
          <p:nvPr/>
        </p:nvSpPr>
        <p:spPr bwMode="auto">
          <a:xfrm>
            <a:off x="1211693" y="4441324"/>
            <a:ext cx="7745722" cy="1027513"/>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9207" tIns="51588" rIns="99207" bIns="51588">
            <a:spAutoFit/>
          </a:bodyPr>
          <a:lstStyle>
            <a:lvl1pPr>
              <a:lnSpc>
                <a:spcPct val="93000"/>
              </a:lnSpc>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itchFamily="34" charset="0"/>
                <a:ea typeface="MS PGothic" pitchFamily="34" charset="-128"/>
              </a:defRPr>
            </a:lvl1pPr>
            <a:lvl2pPr marL="742950" indent="-28575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Arial" pitchFamily="34" charset="0"/>
                <a:ea typeface="MS PGothic" pitchFamily="34" charset="-128"/>
              </a:defRPr>
            </a:lvl2pPr>
            <a:lvl3pPr marL="11430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itchFamily="34" charset="0"/>
                <a:ea typeface="MS PGothic" pitchFamily="34" charset="-128"/>
              </a:defRPr>
            </a:lvl3pPr>
            <a:lvl4pPr marL="16002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4pPr>
            <a:lvl5pPr marL="20574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9pPr>
          </a:lstStyle>
          <a:p>
            <a:pPr algn="ctr" eaLnBrk="1">
              <a:lnSpc>
                <a:spcPct val="150000"/>
              </a:lnSpc>
              <a:spcAft>
                <a:spcPct val="0"/>
              </a:spcAft>
            </a:pPr>
            <a:r>
              <a:rPr lang="en-US" altLang="en-US" sz="2000" dirty="0">
                <a:latin typeface="Times New Roman" pitchFamily="18" charset="0"/>
                <a:cs typeface="Times New Roman" pitchFamily="18" charset="0"/>
              </a:rPr>
              <a:t>Fang </a:t>
            </a:r>
            <a:r>
              <a:rPr lang="en-US" altLang="en-US" sz="2000" dirty="0" err="1">
                <a:latin typeface="Times New Roman" pitchFamily="18" charset="0"/>
                <a:cs typeface="Times New Roman" pitchFamily="18" charset="0"/>
              </a:rPr>
              <a:t>Jin</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Rupinder</a:t>
            </a:r>
            <a:r>
              <a:rPr lang="en-US" altLang="en-US" sz="2000" dirty="0">
                <a:latin typeface="Times New Roman" pitchFamily="18" charset="0"/>
                <a:cs typeface="Times New Roman" pitchFamily="18" charset="0"/>
              </a:rPr>
              <a:t> Paul </a:t>
            </a:r>
            <a:r>
              <a:rPr lang="en-US" altLang="en-US" sz="2000" dirty="0" err="1">
                <a:latin typeface="Times New Roman" pitchFamily="18" charset="0"/>
                <a:cs typeface="Times New Roman" pitchFamily="18" charset="0"/>
              </a:rPr>
              <a:t>Khandpur</a:t>
            </a:r>
            <a:r>
              <a:rPr lang="en-US" altLang="en-US" sz="2000" dirty="0">
                <a:latin typeface="Times New Roman" pitchFamily="18" charset="0"/>
                <a:cs typeface="Times New Roman" pitchFamily="18" charset="0"/>
              </a:rPr>
              <a:t>, Nathan Self, Edward Dougherty, Sheng </a:t>
            </a:r>
            <a:r>
              <a:rPr lang="en-US" altLang="en-US" sz="2000" dirty="0" err="1">
                <a:latin typeface="Times New Roman" pitchFamily="18" charset="0"/>
                <a:cs typeface="Times New Roman" pitchFamily="18" charset="0"/>
              </a:rPr>
              <a:t>Guo</a:t>
            </a:r>
            <a:r>
              <a:rPr lang="en-US" altLang="en-US" sz="2000" dirty="0">
                <a:latin typeface="Times New Roman" pitchFamily="18" charset="0"/>
                <a:cs typeface="Times New Roman" pitchFamily="18" charset="0"/>
              </a:rPr>
              <a:t>, Feng Chen, B. Aditya Prakash, </a:t>
            </a:r>
            <a:r>
              <a:rPr lang="en-US" altLang="en-US" sz="2000" dirty="0" err="1">
                <a:latin typeface="Times New Roman" pitchFamily="18" charset="0"/>
                <a:cs typeface="Times New Roman" pitchFamily="18" charset="0"/>
              </a:rPr>
              <a:t>Naren</a:t>
            </a:r>
            <a:r>
              <a:rPr lang="en-US" altLang="en-US" sz="2000" dirty="0">
                <a:latin typeface="Times New Roman" pitchFamily="18" charset="0"/>
                <a:cs typeface="Times New Roman" pitchFamily="18" charset="0"/>
              </a:rPr>
              <a:t> </a:t>
            </a:r>
            <a:r>
              <a:rPr lang="en-US" altLang="en-US" sz="2000" dirty="0" err="1">
                <a:latin typeface="Times New Roman" pitchFamily="18" charset="0"/>
                <a:cs typeface="Times New Roman" pitchFamily="18" charset="0"/>
              </a:rPr>
              <a:t>Ramakrishnan</a:t>
            </a:r>
            <a:r>
              <a:rPr lang="en-US" altLang="en-US" sz="2000" dirty="0">
                <a:latin typeface="Times New Roman" pitchFamily="18" charset="0"/>
                <a:cs typeface="Times New Roman" pitchFamily="18" charset="0"/>
              </a:rPr>
              <a:t> </a:t>
            </a:r>
          </a:p>
        </p:txBody>
      </p:sp>
      <p:pic>
        <p:nvPicPr>
          <p:cNvPr id="9" name="Picture 5" descr="http://t2.gstatic.com/images?q=tbn:ANd9GcQfChPzsMR6evIsy4dlBsmuzBozmD5nhDmnqTyhIMtD-YRJioj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63" y="6198757"/>
            <a:ext cx="2336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64098" y="6195082"/>
            <a:ext cx="1599137" cy="39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www.albany.edu/Images/Header/University-at-Albany-logo.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3313" y="6028279"/>
            <a:ext cx="3081267" cy="56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37445"/>
      </p:ext>
    </p:extLst>
  </p:cSld>
  <p:clrMapOvr>
    <a:masterClrMapping/>
  </p:clrMapOvr>
  <mc:AlternateContent xmlns:mc="http://schemas.openxmlformats.org/markup-compatibility/2006" xmlns:p14="http://schemas.microsoft.com/office/powerpoint/2010/main">
    <mc:Choice Requires="p14">
      <p:transition spd="slow" p14:dur="2000" advTm="26976"/>
    </mc:Choice>
    <mc:Fallback xmlns="">
      <p:transition spd="slow" advTm="2697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smtClean="0">
                <a:solidFill>
                  <a:srgbClr val="9ACCFF"/>
                </a:solidFill>
                <a:latin typeface="Arial (Headings)"/>
                <a:cs typeface="Arial (Headings)"/>
              </a:rPr>
              <a:t>Simulation Result</a:t>
            </a:r>
            <a:endParaRPr lang="en-US" sz="4400" dirty="0">
              <a:solidFill>
                <a:srgbClr val="9ACCFF"/>
              </a:solidFill>
              <a:latin typeface="Arial (Headings)"/>
              <a:cs typeface="Arial (Headings)"/>
            </a:endParaRPr>
          </a:p>
        </p:txBody>
      </p:sp>
      <p:sp>
        <p:nvSpPr>
          <p:cNvPr id="7" name="Freeform 4"/>
          <p:cNvSpPr>
            <a:spLocks/>
          </p:cNvSpPr>
          <p:nvPr/>
        </p:nvSpPr>
        <p:spPr bwMode="auto">
          <a:xfrm>
            <a:off x="1688127" y="6599238"/>
            <a:ext cx="6675455"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eaLnBrk="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200" dirty="0" err="1" smtClean="0">
                <a:solidFill>
                  <a:srgbClr val="000000"/>
                </a:solidFill>
                <a:latin typeface="Times New Roman" panose="02020603050405020304" pitchFamily="18" charset="0"/>
                <a:ea typeface="ＭＳ Ｐゴシック" charset="0"/>
                <a:cs typeface="Times New Roman" panose="02020603050405020304" pitchFamily="18" charset="0"/>
              </a:rPr>
              <a:t>Bispace</a:t>
            </a:r>
            <a:r>
              <a:rPr lang="en-US" sz="2200" dirty="0" smtClean="0">
                <a:solidFill>
                  <a:srgbClr val="000000"/>
                </a:solidFill>
                <a:latin typeface="Times New Roman" panose="02020603050405020304" pitchFamily="18" charset="0"/>
                <a:ea typeface="ＭＳ Ｐゴシック" charset="0"/>
                <a:cs typeface="Times New Roman" panose="02020603050405020304" pitchFamily="18" charset="0"/>
              </a:rPr>
              <a:t> simulation value = Poisson value + GBM value</a:t>
            </a:r>
            <a:endParaRPr lang="en-US" sz="2200" dirty="0">
              <a:solidFill>
                <a:srgbClr val="000000"/>
              </a:solidFill>
              <a:latin typeface="Times New Roman" panose="02020603050405020304" pitchFamily="18" charset="0"/>
              <a:ea typeface="ＭＳ Ｐゴシック"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38175" y="1247775"/>
            <a:ext cx="8801100" cy="5067300"/>
          </a:xfrm>
          <a:prstGeom prst="rect">
            <a:avLst/>
          </a:prstGeom>
        </p:spPr>
      </p:pic>
      <p:sp>
        <p:nvSpPr>
          <p:cNvPr id="6" name="Oval 5"/>
          <p:cNvSpPr/>
          <p:nvPr/>
        </p:nvSpPr>
        <p:spPr>
          <a:xfrm>
            <a:off x="5715000" y="2794371"/>
            <a:ext cx="487485" cy="47636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976929"/>
      </p:ext>
    </p:extLst>
  </p:cSld>
  <p:clrMapOvr>
    <a:masterClrMapping/>
  </p:clrMapOvr>
  <mc:AlternateContent xmlns:mc="http://schemas.openxmlformats.org/markup-compatibility/2006" xmlns:p14="http://schemas.microsoft.com/office/powerpoint/2010/main">
    <mc:Choice Requires="p14">
      <p:transition spd="slow" p14:dur="2000" advTm="53697"/>
    </mc:Choice>
    <mc:Fallback xmlns="">
      <p:transition spd="slow" advTm="5369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570"/>
            <a:ext cx="10077450" cy="1088503"/>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smtClean="0">
                <a:solidFill>
                  <a:srgbClr val="9ACCFF"/>
                </a:solidFill>
                <a:latin typeface="Arial (Headings)"/>
                <a:cs typeface="Arial (Headings)"/>
              </a:rPr>
              <a:t>Simulation results for more cases</a:t>
            </a:r>
            <a:endParaRPr lang="en-US" sz="4400" dirty="0">
              <a:solidFill>
                <a:srgbClr val="9ACCFF"/>
              </a:solidFill>
              <a:latin typeface="Arial (Headings)"/>
              <a:cs typeface="Arial (Headings)"/>
            </a:endParaRPr>
          </a:p>
        </p:txBody>
      </p:sp>
      <p:sp>
        <p:nvSpPr>
          <p:cNvPr id="6" name="Freeform 4"/>
          <p:cNvSpPr>
            <a:spLocks/>
          </p:cNvSpPr>
          <p:nvPr/>
        </p:nvSpPr>
        <p:spPr bwMode="auto">
          <a:xfrm>
            <a:off x="1280749" y="7139749"/>
            <a:ext cx="2760663"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eaLnBrk="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800" dirty="0" smtClean="0">
                <a:solidFill>
                  <a:srgbClr val="000000"/>
                </a:solidFill>
                <a:latin typeface="Times New Roman" panose="02020603050405020304" pitchFamily="18" charset="0"/>
                <a:ea typeface="ＭＳ Ｐゴシック" charset="0"/>
                <a:cs typeface="Times New Roman" panose="02020603050405020304" pitchFamily="18" charset="0"/>
              </a:rPr>
              <a:t>Mexican </a:t>
            </a:r>
            <a:r>
              <a:rPr lang="en-US" sz="1800" dirty="0">
                <a:solidFill>
                  <a:srgbClr val="000000"/>
                </a:solidFill>
                <a:latin typeface="Times New Roman" panose="02020603050405020304" pitchFamily="18" charset="0"/>
                <a:ea typeface="ＭＳ Ｐゴシック" charset="0"/>
                <a:cs typeface="Times New Roman" panose="02020603050405020304" pitchFamily="18" charset="0"/>
              </a:rPr>
              <a:t>teachers’ protest</a:t>
            </a:r>
          </a:p>
        </p:txBody>
      </p:sp>
      <p:sp>
        <p:nvSpPr>
          <p:cNvPr id="7" name="Freeform 4"/>
          <p:cNvSpPr>
            <a:spLocks/>
          </p:cNvSpPr>
          <p:nvPr/>
        </p:nvSpPr>
        <p:spPr bwMode="auto">
          <a:xfrm>
            <a:off x="5798684" y="3856549"/>
            <a:ext cx="3638550"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eaLnBrk="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800" dirty="0" smtClean="0">
                <a:solidFill>
                  <a:srgbClr val="000000"/>
                </a:solidFill>
                <a:latin typeface="Times New Roman" panose="02020603050405020304" pitchFamily="18" charset="0"/>
                <a:ea typeface="ＭＳ Ｐゴシック" charset="0"/>
                <a:cs typeface="Times New Roman" panose="02020603050405020304" pitchFamily="18" charset="0"/>
              </a:rPr>
              <a:t>Colombian anti-government protest </a:t>
            </a:r>
            <a:endParaRPr lang="en-US" sz="1800" dirty="0">
              <a:solidFill>
                <a:srgbClr val="000000"/>
              </a:solidFill>
              <a:latin typeface="Times New Roman" panose="02020603050405020304" pitchFamily="18" charset="0"/>
              <a:ea typeface="ＭＳ Ｐゴシック" charset="0"/>
              <a:cs typeface="Times New Roman" panose="02020603050405020304" pitchFamily="18" charset="0"/>
            </a:endParaRPr>
          </a:p>
        </p:txBody>
      </p:sp>
      <p:sp>
        <p:nvSpPr>
          <p:cNvPr id="8" name="Freeform 4"/>
          <p:cNvSpPr>
            <a:spLocks/>
          </p:cNvSpPr>
          <p:nvPr/>
        </p:nvSpPr>
        <p:spPr bwMode="auto">
          <a:xfrm>
            <a:off x="1106977" y="3834114"/>
            <a:ext cx="3186407"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smtClean="0">
                <a:solidFill>
                  <a:srgbClr val="000000"/>
                </a:solidFill>
                <a:latin typeface="Times New Roman" panose="02020603050405020304" pitchFamily="18" charset="0"/>
                <a:ea typeface="ＭＳ Ｐゴシック" charset="0"/>
                <a:cs typeface="Times New Roman" panose="02020603050405020304" pitchFamily="18" charset="0"/>
              </a:rPr>
              <a:t>Mexican </a:t>
            </a:r>
            <a:r>
              <a:rPr lang="en-US" b="1" dirty="0">
                <a:solidFill>
                  <a:srgbClr val="000000"/>
                </a:solidFill>
                <a:latin typeface="Times New Roman" panose="02020603050405020304" pitchFamily="18" charset="0"/>
                <a:ea typeface="ＭＳ Ｐゴシック" charset="0"/>
                <a:cs typeface="Times New Roman" panose="02020603050405020304" pitchFamily="18" charset="0"/>
              </a:rPr>
              <a:t>Yosoy132 protest</a:t>
            </a:r>
          </a:p>
        </p:txBody>
      </p:sp>
      <p:sp>
        <p:nvSpPr>
          <p:cNvPr id="9" name="Freeform 4"/>
          <p:cNvSpPr>
            <a:spLocks/>
          </p:cNvSpPr>
          <p:nvPr/>
        </p:nvSpPr>
        <p:spPr bwMode="auto">
          <a:xfrm>
            <a:off x="6171404" y="7139749"/>
            <a:ext cx="2919694"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800" dirty="0" smtClean="0">
                <a:solidFill>
                  <a:srgbClr val="000000"/>
                </a:solidFill>
                <a:latin typeface="Times New Roman" panose="02020603050405020304" pitchFamily="18" charset="0"/>
                <a:ea typeface="ＭＳ Ｐゴシック" charset="0"/>
                <a:cs typeface="Times New Roman" panose="02020603050405020304" pitchFamily="18" charset="0"/>
              </a:rPr>
              <a:t>Accuracy for 7 protest events</a:t>
            </a:r>
            <a:endParaRPr lang="en-US" sz="1800" dirty="0">
              <a:solidFill>
                <a:srgbClr val="000000"/>
              </a:solidFill>
              <a:latin typeface="Times New Roman" panose="02020603050405020304" pitchFamily="18" charset="0"/>
              <a:ea typeface="ＭＳ Ｐゴシック" charset="0"/>
              <a:cs typeface="Times New Roman" panose="02020603050405020304"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8" y="1128602"/>
            <a:ext cx="4689970" cy="269799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558" y="1099783"/>
            <a:ext cx="4763042" cy="2734699"/>
          </a:xfrm>
          <a:prstGeom prst="rect">
            <a:avLst/>
          </a:prstGeom>
        </p:spPr>
      </p:pic>
      <p:grpSp>
        <p:nvGrpSpPr>
          <p:cNvPr id="20" name="Group 19"/>
          <p:cNvGrpSpPr/>
          <p:nvPr/>
        </p:nvGrpSpPr>
        <p:grpSpPr>
          <a:xfrm>
            <a:off x="300588" y="4327814"/>
            <a:ext cx="4616657" cy="2730851"/>
            <a:chOff x="300588" y="4384086"/>
            <a:chExt cx="4616657" cy="2730851"/>
          </a:xfrm>
        </p:grpSpPr>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588" y="4384086"/>
              <a:ext cx="4616657" cy="2730851"/>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450" y="4505443"/>
              <a:ext cx="2470150" cy="681023"/>
            </a:xfrm>
            <a:prstGeom prst="rect">
              <a:avLst/>
            </a:prstGeom>
          </p:spPr>
        </p:pic>
      </p:gr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6062" y="4458554"/>
            <a:ext cx="4591538" cy="2533089"/>
          </a:xfrm>
          <a:prstGeom prst="rect">
            <a:avLst/>
          </a:prstGeom>
        </p:spPr>
      </p:pic>
      <p:sp>
        <p:nvSpPr>
          <p:cNvPr id="23" name="Oval 22"/>
          <p:cNvSpPr/>
          <p:nvPr/>
        </p:nvSpPr>
        <p:spPr>
          <a:xfrm>
            <a:off x="9462634" y="2835459"/>
            <a:ext cx="290966" cy="2921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7951334" y="2143741"/>
            <a:ext cx="290966" cy="2921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51649" y="2417143"/>
            <a:ext cx="290966" cy="2921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328534" y="2708459"/>
            <a:ext cx="290966" cy="2921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002483" y="2435841"/>
            <a:ext cx="290966" cy="2921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89917" y="2715241"/>
            <a:ext cx="290966" cy="2921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073400" y="5687980"/>
            <a:ext cx="290966" cy="2921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907800" y="5858601"/>
            <a:ext cx="290966" cy="2921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534387"/>
      </p:ext>
    </p:extLst>
  </p:cSld>
  <p:clrMapOvr>
    <a:masterClrMapping/>
  </p:clrMapOvr>
  <mc:AlternateContent xmlns:mc="http://schemas.openxmlformats.org/markup-compatibility/2006" xmlns:p14="http://schemas.microsoft.com/office/powerpoint/2010/main">
    <mc:Choice Requires="p14">
      <p:transition spd="slow" p14:dur="2000" advTm="49617"/>
    </mc:Choice>
    <mc:Fallback xmlns="">
      <p:transition spd="slow" advTm="4961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err="1" smtClean="0">
                <a:solidFill>
                  <a:srgbClr val="9ACCFF"/>
                </a:solidFill>
                <a:latin typeface="Arial (Headings)"/>
                <a:cs typeface="Arial (Headings)"/>
              </a:rPr>
              <a:t>Subgraph</a:t>
            </a:r>
            <a:r>
              <a:rPr lang="en-US" altLang="en-US" sz="4400" dirty="0" smtClean="0">
                <a:solidFill>
                  <a:srgbClr val="9ACCFF"/>
                </a:solidFill>
                <a:latin typeface="Arial (Headings)"/>
                <a:cs typeface="Arial (Headings)"/>
              </a:rPr>
              <a:t> structure evaluation</a:t>
            </a:r>
            <a:endParaRPr lang="en-US" sz="4400" dirty="0">
              <a:solidFill>
                <a:srgbClr val="9ACCFF"/>
              </a:solidFill>
              <a:latin typeface="Arial (Headings)"/>
              <a:cs typeface="Arial (Headings)"/>
            </a:endParaRP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5238" y="1036638"/>
            <a:ext cx="3446462" cy="344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3113" y="1092200"/>
            <a:ext cx="342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1"/>
          <p:cNvSpPr>
            <a:spLocks noGrp="1"/>
          </p:cNvSpPr>
          <p:nvPr>
            <p:ph type="sldNum" sz="quarter" idx="10"/>
          </p:nvPr>
        </p:nvSpPr>
        <p:spPr bwMode="auto">
          <a:xfrm>
            <a:off x="8774113" y="7181850"/>
            <a:ext cx="508000" cy="255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3000"/>
              </a:lnSpc>
              <a:spcAft>
                <a:spcPts val="1425"/>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itchFamily="34" charset="0"/>
                <a:ea typeface="MS PGothic" pitchFamily="34" charset="-128"/>
              </a:defRPr>
            </a:lvl1pPr>
            <a:lvl2pPr marL="742950" indent="-28575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Arial" pitchFamily="34" charset="0"/>
                <a:ea typeface="MS PGothic" pitchFamily="34" charset="-128"/>
              </a:defRPr>
            </a:lvl2pPr>
            <a:lvl3pPr marL="11430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itchFamily="34" charset="0"/>
                <a:ea typeface="MS PGothic" pitchFamily="34" charset="-128"/>
              </a:defRPr>
            </a:lvl3pPr>
            <a:lvl4pPr marL="16002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4pPr>
            <a:lvl5pPr marL="2057400" indent="-228600">
              <a:spcBef>
                <a:spcPct val="20000"/>
              </a:spcBef>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Arial" pitchFamily="34" charset="0"/>
                <a:ea typeface="MS PGothic" pitchFamily="34" charset="-128"/>
              </a:defRPr>
            </a:lvl9pPr>
          </a:lstStyle>
          <a:p>
            <a:pPr>
              <a:spcAft>
                <a:spcPct val="0"/>
              </a:spcAft>
            </a:pPr>
            <a:fld id="{E3C2AEEE-555E-49DD-8301-AA64A21CAAA5}" type="slidenum">
              <a:rPr lang="en-US" altLang="en-US" sz="1600"/>
              <a:pPr>
                <a:spcAft>
                  <a:spcPct val="0"/>
                </a:spcAft>
              </a:pPr>
              <a:t>12</a:t>
            </a:fld>
            <a:endParaRPr lang="en-US" altLang="en-US" sz="1600"/>
          </a:p>
        </p:txBody>
      </p:sp>
      <p:sp>
        <p:nvSpPr>
          <p:cNvPr id="8" name="Freeform 4"/>
          <p:cNvSpPr>
            <a:spLocks/>
          </p:cNvSpPr>
          <p:nvPr/>
        </p:nvSpPr>
        <p:spPr bwMode="auto">
          <a:xfrm>
            <a:off x="924448" y="4479925"/>
            <a:ext cx="3155183"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eaLnBrk="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800" dirty="0" smtClean="0">
                <a:solidFill>
                  <a:srgbClr val="000000"/>
                </a:solidFill>
                <a:latin typeface="Arial" charset="0"/>
                <a:ea typeface="ＭＳ Ｐゴシック" charset="0"/>
                <a:cs typeface="DejaVu Sans" charset="0"/>
              </a:rPr>
              <a:t>Simulated infection </a:t>
            </a:r>
            <a:r>
              <a:rPr lang="en-US" sz="1800" dirty="0" err="1" smtClean="0">
                <a:solidFill>
                  <a:srgbClr val="000000"/>
                </a:solidFill>
                <a:latin typeface="Arial" charset="0"/>
                <a:ea typeface="ＭＳ Ｐゴシック" charset="0"/>
                <a:cs typeface="DejaVu Sans" charset="0"/>
              </a:rPr>
              <a:t>subgraph</a:t>
            </a:r>
            <a:endParaRPr lang="en-US" sz="1800" dirty="0">
              <a:solidFill>
                <a:srgbClr val="000000"/>
              </a:solidFill>
              <a:latin typeface="Arial" charset="0"/>
              <a:ea typeface="ＭＳ Ｐゴシック" charset="0"/>
              <a:cs typeface="DejaVu Sans" charset="0"/>
            </a:endParaRPr>
          </a:p>
        </p:txBody>
      </p:sp>
      <p:sp>
        <p:nvSpPr>
          <p:cNvPr id="9" name="Freeform 5"/>
          <p:cNvSpPr>
            <a:spLocks/>
          </p:cNvSpPr>
          <p:nvPr/>
        </p:nvSpPr>
        <p:spPr bwMode="auto">
          <a:xfrm>
            <a:off x="5451980" y="4484688"/>
            <a:ext cx="2928344"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eaLnBrk="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800" dirty="0" smtClean="0">
                <a:solidFill>
                  <a:srgbClr val="000000"/>
                </a:solidFill>
                <a:latin typeface="Arial" charset="0"/>
                <a:ea typeface="ＭＳ Ｐゴシック" charset="0"/>
                <a:cs typeface="DejaVu Sans" charset="0"/>
              </a:rPr>
              <a:t>True infection </a:t>
            </a:r>
            <a:r>
              <a:rPr lang="en-US" sz="1800" dirty="0" err="1" smtClean="0">
                <a:solidFill>
                  <a:srgbClr val="000000"/>
                </a:solidFill>
                <a:latin typeface="Arial" charset="0"/>
                <a:ea typeface="ＭＳ Ｐゴシック" charset="0"/>
                <a:cs typeface="DejaVu Sans" charset="0"/>
              </a:rPr>
              <a:t>subgraph</a:t>
            </a:r>
            <a:endParaRPr lang="en-US" sz="1800" dirty="0">
              <a:solidFill>
                <a:srgbClr val="000000"/>
              </a:solidFill>
              <a:latin typeface="Arial" charset="0"/>
              <a:ea typeface="ＭＳ Ｐゴシック" charset="0"/>
              <a:cs typeface="DejaVu Sans" charset="0"/>
            </a:endParaRPr>
          </a:p>
        </p:txBody>
      </p:sp>
      <p:sp>
        <p:nvSpPr>
          <p:cNvPr id="10" name="Rectangle 1"/>
          <p:cNvSpPr>
            <a:spLocks noChangeArrowheads="1"/>
          </p:cNvSpPr>
          <p:nvPr/>
        </p:nvSpPr>
        <p:spPr bwMode="auto">
          <a:xfrm>
            <a:off x="1382713" y="6838950"/>
            <a:ext cx="7102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3000"/>
              </a:lnSpc>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itchFamily="34" charset="0"/>
                <a:ea typeface="MS PGothic" pitchFamily="34" charset="-128"/>
              </a:defRPr>
            </a:lvl1pPr>
            <a:lvl2pPr marL="742950" indent="-285750">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a:lnSpc>
                <a:spcPct val="100000"/>
              </a:lnSpc>
              <a:spcAft>
                <a:spcPct val="0"/>
              </a:spcAft>
            </a:pPr>
            <a:r>
              <a:rPr lang="en-US" altLang="en-US" sz="1800" dirty="0" smtClean="0">
                <a:solidFill>
                  <a:schemeClr val="tx1"/>
                </a:solidFill>
                <a:latin typeface="CMBX9"/>
              </a:rPr>
              <a:t>GBM </a:t>
            </a:r>
            <a:r>
              <a:rPr lang="en-US" altLang="en-US" sz="1800" dirty="0">
                <a:solidFill>
                  <a:schemeClr val="tx1"/>
                </a:solidFill>
                <a:latin typeface="CMBX9"/>
              </a:rPr>
              <a:t>simulation results for teacher protest events on Sep 2, 2013</a:t>
            </a:r>
            <a:endParaRPr lang="en-US" altLang="en-US" sz="1800" dirty="0">
              <a:solidFill>
                <a:schemeClr val="tx1"/>
              </a:solidFill>
              <a:latin typeface="Calibri"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202365065"/>
              </p:ext>
            </p:extLst>
          </p:nvPr>
        </p:nvGraphicFramePr>
        <p:xfrm>
          <a:off x="525463" y="5176838"/>
          <a:ext cx="8934448" cy="1574800"/>
        </p:xfrm>
        <a:graphic>
          <a:graphicData uri="http://schemas.openxmlformats.org/drawingml/2006/table">
            <a:tbl>
              <a:tblPr/>
              <a:tblGrid>
                <a:gridCol w="1390649"/>
                <a:gridCol w="1060451"/>
                <a:gridCol w="990600"/>
                <a:gridCol w="1149349"/>
                <a:gridCol w="1219200"/>
                <a:gridCol w="1752600"/>
                <a:gridCol w="1371599"/>
              </a:tblGrid>
              <a:tr h="557188">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500" b="1" i="0" u="none" strike="noStrike" cap="none" normalizeH="0" baseline="0" dirty="0" smtClean="0">
                        <a:ln>
                          <a:noFill/>
                        </a:ln>
                        <a:solidFill>
                          <a:schemeClr val="tx1"/>
                        </a:solidFill>
                        <a:effectLst/>
                        <a:latin typeface="Times New Roman" panose="02020603050405020304" pitchFamily="18" charset="0"/>
                        <a:ea typeface="MS PGothic" panose="020B0600070205080204" pitchFamily="34" charset="-128"/>
                        <a:cs typeface="Times New Roman" panose="02020603050405020304" pitchFamily="18" charset="0"/>
                      </a:endParaRPr>
                    </a:p>
                  </a:txBody>
                  <a:tcPr marT="45718" marB="45718" anchor="ct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1"/>
                          </a:solidFill>
                          <a:effectLst/>
                          <a:latin typeface="Times New Roman" panose="02020603050405020304" pitchFamily="18" charset="0"/>
                          <a:ea typeface="MS PGothic" panose="020B0600070205080204" pitchFamily="34" charset="-128"/>
                          <a:cs typeface="Times New Roman" panose="02020603050405020304" pitchFamily="18" charset="0"/>
                        </a:rPr>
                        <a:t>Average degree</a:t>
                      </a:r>
                    </a:p>
                  </a:txBody>
                  <a:tcPr marT="45718" marB="45718" anchor="ctr" anchorCtr="1"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1"/>
                          </a:solidFill>
                          <a:effectLst/>
                          <a:latin typeface="Times New Roman" panose="02020603050405020304" pitchFamily="18" charset="0"/>
                          <a:ea typeface="MS PGothic" panose="020B0600070205080204" pitchFamily="34" charset="-128"/>
                          <a:cs typeface="Times New Roman" panose="02020603050405020304" pitchFamily="18" charset="0"/>
                        </a:rPr>
                        <a:t>Diameter</a:t>
                      </a:r>
                    </a:p>
                  </a:txBody>
                  <a:tcPr marT="45718" marB="45718"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1"/>
                          </a:solidFill>
                          <a:effectLst/>
                          <a:latin typeface="Times New Roman" panose="02020603050405020304" pitchFamily="18" charset="0"/>
                          <a:ea typeface="MS PGothic" panose="020B0600070205080204" pitchFamily="34" charset="-128"/>
                          <a:cs typeface="Times New Roman" panose="02020603050405020304" pitchFamily="18" charset="0"/>
                        </a:rPr>
                        <a:t>Graph density</a:t>
                      </a:r>
                    </a:p>
                  </a:txBody>
                  <a:tcPr marT="45718" marB="45718"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1"/>
                          </a:solidFill>
                          <a:effectLst/>
                          <a:latin typeface="Times New Roman" panose="02020603050405020304" pitchFamily="18" charset="0"/>
                          <a:ea typeface="MS PGothic" panose="020B0600070205080204" pitchFamily="34" charset="-128"/>
                          <a:cs typeface="Times New Roman" panose="02020603050405020304" pitchFamily="18" charset="0"/>
                        </a:rPr>
                        <a:t>Connected components</a:t>
                      </a:r>
                    </a:p>
                  </a:txBody>
                  <a:tcPr marT="45718" marB="45718"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1"/>
                          </a:solidFill>
                          <a:effectLst/>
                          <a:latin typeface="Times New Roman" panose="02020603050405020304" pitchFamily="18" charset="0"/>
                          <a:ea typeface="MS PGothic" panose="020B0600070205080204" pitchFamily="34" charset="-128"/>
                          <a:cs typeface="Times New Roman" panose="02020603050405020304" pitchFamily="18" charset="0"/>
                        </a:rPr>
                        <a:t>Average clustering coefficient </a:t>
                      </a:r>
                    </a:p>
                  </a:txBody>
                  <a:tcPr marT="45718" marB="45718"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1"/>
                          </a:solidFill>
                          <a:effectLst/>
                          <a:latin typeface="Times New Roman" panose="02020603050405020304" pitchFamily="18" charset="0"/>
                          <a:ea typeface="MS PGothic" panose="020B0600070205080204" pitchFamily="34" charset="-128"/>
                          <a:cs typeface="Times New Roman" panose="02020603050405020304" pitchFamily="18" charset="0"/>
                        </a:rPr>
                        <a:t>Average path length</a:t>
                      </a:r>
                    </a:p>
                  </a:txBody>
                  <a:tcPr marT="45718" marB="45718" anchor="ctr" anchorCtr="1" horzOverflow="overflow">
                    <a:lnL w="1905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r>
              <a:tr h="487772">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anose="02020603050405020304" pitchFamily="18" charset="0"/>
                          <a:ea typeface="MS PGothic" panose="020B0600070205080204" pitchFamily="34" charset="-128"/>
                          <a:cs typeface="Times New Roman" panose="02020603050405020304" pitchFamily="18" charset="0"/>
                        </a:rPr>
                        <a:t>Simulation</a:t>
                      </a:r>
                    </a:p>
                  </a:txBody>
                  <a:tcPr marT="45718" marB="45718"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1.791</a:t>
                      </a:r>
                    </a:p>
                  </a:txBody>
                  <a:tcPr marT="45718" marB="45718"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11</a:t>
                      </a:r>
                    </a:p>
                  </a:txBody>
                  <a:tcPr marT="45718" marB="4571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0.002</a:t>
                      </a:r>
                    </a:p>
                  </a:txBody>
                  <a:tcPr marT="45718" marB="4571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183</a:t>
                      </a:r>
                    </a:p>
                  </a:txBody>
                  <a:tcPr marT="45718" marB="4571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6">
                              <a:lumMod val="50000"/>
                            </a:schemeClr>
                          </a:solidFill>
                          <a:effectLst/>
                          <a:latin typeface="Times New Roman" panose="02020603050405020304" pitchFamily="18" charset="0"/>
                          <a:ea typeface="MS PGothic" panose="020B0600070205080204" pitchFamily="34" charset="-128"/>
                          <a:cs typeface="Times New Roman" panose="02020603050405020304" pitchFamily="18" charset="0"/>
                        </a:rPr>
                        <a:t>0.083</a:t>
                      </a:r>
                    </a:p>
                  </a:txBody>
                  <a:tcPr marT="45718" marB="4571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4.786</a:t>
                      </a:r>
                    </a:p>
                  </a:txBody>
                  <a:tcPr marT="45718" marB="45718" horzOverflow="overflow">
                    <a:lnL w="1905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FF7"/>
                    </a:solidFill>
                  </a:tcPr>
                </a:tc>
              </a:tr>
              <a:tr h="529840">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anose="02020603050405020304" pitchFamily="18" charset="0"/>
                          <a:ea typeface="MS PGothic" panose="020B0600070205080204" pitchFamily="34" charset="-128"/>
                          <a:cs typeface="Times New Roman" panose="02020603050405020304" pitchFamily="18" charset="0"/>
                        </a:rPr>
                        <a:t>Ground truth</a:t>
                      </a:r>
                    </a:p>
                  </a:txBody>
                  <a:tcPr marT="45718" marB="45718"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1.726</a:t>
                      </a:r>
                    </a:p>
                  </a:txBody>
                  <a:tcPr marT="45718" marB="45718"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18</a:t>
                      </a:r>
                    </a:p>
                  </a:txBody>
                  <a:tcPr marT="45718" marB="4571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0.002</a:t>
                      </a:r>
                    </a:p>
                  </a:txBody>
                  <a:tcPr marT="45718" marB="4571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204</a:t>
                      </a:r>
                    </a:p>
                  </a:txBody>
                  <a:tcPr marT="45718" marB="4571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6">
                              <a:lumMod val="50000"/>
                            </a:schemeClr>
                          </a:solidFill>
                          <a:effectLst/>
                          <a:latin typeface="Times New Roman" panose="02020603050405020304" pitchFamily="18" charset="0"/>
                          <a:ea typeface="MS PGothic" panose="020B0600070205080204" pitchFamily="34" charset="-128"/>
                          <a:cs typeface="Times New Roman" panose="02020603050405020304" pitchFamily="18" charset="0"/>
                        </a:rPr>
                        <a:t>0.008</a:t>
                      </a:r>
                    </a:p>
                  </a:txBody>
                  <a:tcPr marT="45718" marB="45718"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FF7"/>
                    </a:solidFill>
                  </a:tcPr>
                </a:tc>
                <a:tc>
                  <a:txBody>
                    <a:bodyPr/>
                    <a:lstStyle>
                      <a:lvl1pPr eaLnBrk="0" hangingPunct="0">
                        <a:lnSpc>
                          <a:spcPct val="93000"/>
                        </a:lnSpc>
                        <a:spcAft>
                          <a:spcPts val="1425"/>
                        </a:spcAft>
                        <a:defRPr sz="2800">
                          <a:solidFill>
                            <a:srgbClr val="000000"/>
                          </a:solidFill>
                          <a:latin typeface="Arial" panose="020B0604020202020204" pitchFamily="34" charset="0"/>
                          <a:ea typeface="MS PGothic" panose="020B0600070205080204" pitchFamily="34" charset="-128"/>
                        </a:defRPr>
                      </a:lvl1pPr>
                      <a:lvl2pPr marL="742950" indent="-285750" eaLnBrk="0" hangingPunct="0">
                        <a:spcBef>
                          <a:spcPct val="20000"/>
                        </a:spcBef>
                        <a:defRPr sz="2400">
                          <a:solidFill>
                            <a:schemeClr val="tx1"/>
                          </a:solidFill>
                          <a:latin typeface="Arial" panose="020B0604020202020204" pitchFamily="34" charset="0"/>
                          <a:ea typeface="MS PGothic" panose="020B0600070205080204" pitchFamily="34" charset="-128"/>
                        </a:defRPr>
                      </a:lvl2pPr>
                      <a:lvl3pPr marL="1143000" indent="-228600" eaLnBrk="0" hangingPunct="0">
                        <a:spcBef>
                          <a:spcPct val="20000"/>
                        </a:spcBef>
                        <a:defRPr sz="2000">
                          <a:solidFill>
                            <a:schemeClr val="tx1"/>
                          </a:solidFill>
                          <a:latin typeface="Arial" panose="020B0604020202020204" pitchFamily="34" charset="0"/>
                          <a:ea typeface="MS PGothic" panose="020B0600070205080204" pitchFamily="34" charset="-128"/>
                        </a:defRPr>
                      </a:lvl3pPr>
                      <a:lvl4pPr marL="1600200" indent="-228600" eaLnBrk="0" hangingPunct="0">
                        <a:spcBef>
                          <a:spcPct val="20000"/>
                        </a:spcBef>
                        <a:defRPr>
                          <a:solidFill>
                            <a:schemeClr val="tx1"/>
                          </a:solidFill>
                          <a:latin typeface="Arial" panose="020B0604020202020204" pitchFamily="34" charset="0"/>
                          <a:ea typeface="MS PGothic" panose="020B0600070205080204" pitchFamily="34" charset="-128"/>
                        </a:defRPr>
                      </a:lvl4pPr>
                      <a:lvl5pPr marL="2057400" indent="-228600" eaLnBrk="0" hangingPunct="0">
                        <a:spcBef>
                          <a:spcPct val="20000"/>
                        </a:spcBef>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823B"/>
                          </a:solidFill>
                          <a:effectLst/>
                          <a:latin typeface="Times New Roman" panose="02020603050405020304" pitchFamily="18" charset="0"/>
                          <a:ea typeface="MS PGothic" panose="020B0600070205080204" pitchFamily="34" charset="-128"/>
                          <a:cs typeface="Times New Roman" panose="02020603050405020304" pitchFamily="18" charset="0"/>
                        </a:rPr>
                        <a:t>6.261</a:t>
                      </a:r>
                    </a:p>
                  </a:txBody>
                  <a:tcPr marT="45718" marB="45718" horzOverflow="overflow">
                    <a:lnL w="1905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FF7"/>
                    </a:solidFill>
                  </a:tcPr>
                </a:tc>
              </a:tr>
            </a:tbl>
          </a:graphicData>
        </a:graphic>
      </p:graphicFrame>
    </p:spTree>
    <p:extLst>
      <p:ext uri="{BB962C8B-B14F-4D97-AF65-F5344CB8AC3E}">
        <p14:creationId xmlns:p14="http://schemas.microsoft.com/office/powerpoint/2010/main" val="406456227"/>
      </p:ext>
    </p:extLst>
  </p:cSld>
  <p:clrMapOvr>
    <a:masterClrMapping/>
  </p:clrMapOvr>
  <mc:AlternateContent xmlns:mc="http://schemas.openxmlformats.org/markup-compatibility/2006" xmlns:p14="http://schemas.microsoft.com/office/powerpoint/2010/main">
    <mc:Choice Requires="p14">
      <p:transition spd="slow" p14:dur="2000" advTm="76471"/>
    </mc:Choice>
    <mc:Fallback xmlns="">
      <p:transition spd="slow" advTm="7647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smtClean="0">
                <a:solidFill>
                  <a:srgbClr val="9ACCFF"/>
                </a:solidFill>
                <a:latin typeface="Arial (Headings)"/>
                <a:cs typeface="Arial (Headings)"/>
              </a:rPr>
              <a:t>Conclusion</a:t>
            </a:r>
            <a:endParaRPr lang="en-US" sz="4400" dirty="0">
              <a:solidFill>
                <a:srgbClr val="9ACCFF"/>
              </a:solidFill>
              <a:latin typeface="Arial (Headings)"/>
              <a:cs typeface="Arial (Headings)"/>
            </a:endParaRPr>
          </a:p>
        </p:txBody>
      </p:sp>
      <p:sp>
        <p:nvSpPr>
          <p:cNvPr id="5" name="Text Placeholder 2"/>
          <p:cNvSpPr txBox="1">
            <a:spLocks/>
          </p:cNvSpPr>
          <p:nvPr/>
        </p:nvSpPr>
        <p:spPr>
          <a:xfrm>
            <a:off x="163513" y="1417638"/>
            <a:ext cx="9448800" cy="5307012"/>
          </a:xfrm>
          <a:prstGeom prst="rect">
            <a:avLst/>
          </a:prstGeom>
        </p:spPr>
        <p:txBody>
          <a:bodyPr vert="horz" lIns="100794" tIns="50397" rIns="100794" bIns="50397" rtlCol="0">
            <a:normAutofit/>
          </a:bodyPr>
          <a:lstStyle>
            <a:lvl1pPr marL="377979" indent="-377979" algn="l" defTabSz="503972" rtl="0" eaLnBrk="1" latinLnBrk="0" hangingPunct="1">
              <a:spcBef>
                <a:spcPct val="20000"/>
              </a:spcBef>
              <a:buFont typeface="Arial"/>
              <a:buChar char="•"/>
              <a:defRPr sz="3500"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100"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00"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0"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0"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0"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0"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0"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0" kern="1200">
                <a:solidFill>
                  <a:schemeClr val="tx1"/>
                </a:solidFill>
                <a:latin typeface="+mn-lt"/>
                <a:ea typeface="+mn-ea"/>
                <a:cs typeface="+mn-cs"/>
              </a:defRPr>
            </a:lvl9pPr>
          </a:lstStyle>
          <a:p>
            <a:pPr lvl="1">
              <a:spcAft>
                <a:spcPts val="1200"/>
              </a:spcAft>
              <a:buFont typeface="Wingdings" pitchFamily="2" charset="2"/>
              <a:buChar char=""/>
            </a:pPr>
            <a:r>
              <a:rPr lang="en-US" altLang="en-US" sz="2000" dirty="0" smtClean="0">
                <a:latin typeface="Times New Roman" pitchFamily="18" charset="0"/>
              </a:rPr>
              <a:t>The </a:t>
            </a:r>
            <a:r>
              <a:rPr lang="en-US" altLang="en-US" sz="2000" dirty="0" err="1" smtClean="0">
                <a:latin typeface="Times New Roman" pitchFamily="18" charset="0"/>
              </a:rPr>
              <a:t>bispace</a:t>
            </a:r>
            <a:r>
              <a:rPr lang="en-US" altLang="en-US" sz="2000" dirty="0" smtClean="0">
                <a:latin typeface="Times New Roman" pitchFamily="18" charset="0"/>
              </a:rPr>
              <a:t> model is effective at capturing the total number of infected nodes. We run 500 times experiments, the average accuracy is 0.90.</a:t>
            </a:r>
          </a:p>
          <a:p>
            <a:pPr lvl="1">
              <a:spcAft>
                <a:spcPts val="1200"/>
              </a:spcAft>
              <a:buFont typeface="Wingdings" pitchFamily="2" charset="2"/>
              <a:buChar char=""/>
            </a:pPr>
            <a:r>
              <a:rPr lang="en-US" altLang="en-US" sz="2000" dirty="0" smtClean="0">
                <a:latin typeface="Times New Roman" pitchFamily="18" charset="0"/>
              </a:rPr>
              <a:t>The GBM model can simulate the protest burst, even though not at the precise moment.</a:t>
            </a:r>
          </a:p>
          <a:p>
            <a:pPr lvl="1">
              <a:spcAft>
                <a:spcPts val="1200"/>
              </a:spcAft>
              <a:buFont typeface="Wingdings" pitchFamily="2" charset="2"/>
              <a:buChar char=""/>
            </a:pPr>
            <a:r>
              <a:rPr lang="en-US" altLang="en-US" sz="2000" dirty="0" smtClean="0">
                <a:latin typeface="Times New Roman" pitchFamily="18" charset="0"/>
              </a:rPr>
              <a:t>In the </a:t>
            </a:r>
            <a:r>
              <a:rPr lang="en-US" altLang="en-US" sz="2000" dirty="0" err="1" smtClean="0">
                <a:latin typeface="Times New Roman" pitchFamily="18" charset="0"/>
              </a:rPr>
              <a:t>bispace</a:t>
            </a:r>
            <a:r>
              <a:rPr lang="en-US" altLang="en-US" sz="2000" dirty="0" smtClean="0">
                <a:latin typeface="Times New Roman" pitchFamily="18" charset="0"/>
              </a:rPr>
              <a:t> propagation model, the GBM process is more influential than the Poisson process. </a:t>
            </a:r>
          </a:p>
          <a:p>
            <a:pPr lvl="1">
              <a:spcAft>
                <a:spcPts val="1200"/>
              </a:spcAft>
              <a:buFont typeface="Wingdings" pitchFamily="2" charset="2"/>
              <a:buChar char=""/>
            </a:pPr>
            <a:r>
              <a:rPr lang="en-US" altLang="en-US" sz="2000" dirty="0" smtClean="0">
                <a:latin typeface="Times New Roman" pitchFamily="18" charset="0"/>
              </a:rPr>
              <a:t>The GBM model performs well for these network structure metrics: </a:t>
            </a:r>
            <a:r>
              <a:rPr lang="en-US" altLang="en-US" sz="2000" dirty="0">
                <a:latin typeface="Times New Roman" pitchFamily="18" charset="0"/>
              </a:rPr>
              <a:t>a</a:t>
            </a:r>
            <a:r>
              <a:rPr lang="en-US" altLang="en-US" sz="2000" dirty="0" smtClean="0">
                <a:latin typeface="Times New Roman" pitchFamily="18" charset="0"/>
              </a:rPr>
              <a:t>verage degree, diameter, graph density, connected components and average path length</a:t>
            </a:r>
          </a:p>
          <a:p>
            <a:pPr lvl="1">
              <a:spcAft>
                <a:spcPts val="1200"/>
              </a:spcAft>
              <a:buFont typeface="Wingdings" pitchFamily="2" charset="2"/>
              <a:buChar char=""/>
            </a:pPr>
            <a:r>
              <a:rPr lang="en-US" altLang="en-US" sz="2000" dirty="0" smtClean="0">
                <a:latin typeface="Times New Roman" pitchFamily="18" charset="0"/>
              </a:rPr>
              <a:t>Capturing the average clustering coefficient needs improvement.</a:t>
            </a:r>
          </a:p>
        </p:txBody>
      </p:sp>
    </p:spTree>
    <p:extLst>
      <p:ext uri="{BB962C8B-B14F-4D97-AF65-F5344CB8AC3E}">
        <p14:creationId xmlns:p14="http://schemas.microsoft.com/office/powerpoint/2010/main" val="3737398463"/>
      </p:ext>
    </p:extLst>
  </p:cSld>
  <p:clrMapOvr>
    <a:masterClrMapping/>
  </p:clrMapOvr>
  <mc:AlternateContent xmlns:mc="http://schemas.openxmlformats.org/markup-compatibility/2006" xmlns:p14="http://schemas.microsoft.com/office/powerpoint/2010/main">
    <mc:Choice Requires="p14">
      <p:transition spd="slow" p14:dur="2000" advTm="54837"/>
    </mc:Choice>
    <mc:Fallback xmlns="">
      <p:transition spd="slow" advTm="54837"/>
    </mc:Fallback>
  </mc:AlternateContent>
  <p:timing>
    <p:tnLst>
      <p:par>
        <p:cTn id="1" dur="indefinite" restart="never" nodeType="tmRoot"/>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65057"/>
            <a:ext cx="10077450" cy="2728489"/>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3" name="Title 1"/>
          <p:cNvSpPr>
            <a:spLocks noGrp="1"/>
          </p:cNvSpPr>
          <p:nvPr>
            <p:ph type="title"/>
          </p:nvPr>
        </p:nvSpPr>
        <p:spPr>
          <a:xfrm>
            <a:off x="396375" y="2524126"/>
            <a:ext cx="9069705" cy="2126430"/>
          </a:xfrm>
        </p:spPr>
        <p:txBody>
          <a:bodyPr>
            <a:noAutofit/>
          </a:bodyPr>
          <a:lstStyle/>
          <a:p>
            <a:r>
              <a:rPr lang="en-US" altLang="en-US" sz="6000" b="1" dirty="0" smtClean="0">
                <a:solidFill>
                  <a:srgbClr val="9ACCFF"/>
                </a:solidFill>
                <a:latin typeface="Arial (Headings)"/>
                <a:cs typeface="Arial (Headings)"/>
              </a:rPr>
              <a:t>Thanks!</a:t>
            </a:r>
            <a:r>
              <a:rPr lang="en-US" altLang="en-US" sz="3100" b="1" dirty="0" smtClean="0">
                <a:solidFill>
                  <a:srgbClr val="9ACCFF"/>
                </a:solidFill>
                <a:latin typeface="Arial (Headings)"/>
                <a:cs typeface="Arial (Headings)"/>
              </a:rPr>
              <a:t/>
            </a:r>
            <a:br>
              <a:rPr lang="en-US" altLang="en-US" sz="3100" b="1" dirty="0" smtClean="0">
                <a:solidFill>
                  <a:srgbClr val="9ACCFF"/>
                </a:solidFill>
                <a:latin typeface="Arial (Headings)"/>
                <a:cs typeface="Arial (Headings)"/>
              </a:rPr>
            </a:br>
            <a:r>
              <a:rPr lang="en-US" altLang="en-US" sz="3100" b="1" dirty="0" smtClean="0">
                <a:solidFill>
                  <a:srgbClr val="9ACCFF"/>
                </a:solidFill>
                <a:latin typeface="Arial (Headings)"/>
                <a:cs typeface="Arial (Headings)"/>
              </a:rPr>
              <a:t/>
            </a:r>
            <a:br>
              <a:rPr lang="en-US" altLang="en-US" sz="3100" b="1" dirty="0" smtClean="0">
                <a:solidFill>
                  <a:srgbClr val="9ACCFF"/>
                </a:solidFill>
                <a:latin typeface="Arial (Headings)"/>
                <a:cs typeface="Arial (Headings)"/>
              </a:rPr>
            </a:br>
            <a:r>
              <a:rPr lang="en-US" altLang="en-US" sz="3100" b="1" dirty="0" smtClean="0">
                <a:solidFill>
                  <a:srgbClr val="9ACCFF"/>
                </a:solidFill>
                <a:latin typeface="Arial (Headings)"/>
                <a:cs typeface="Arial (Headings)"/>
              </a:rPr>
              <a:t>Fang </a:t>
            </a:r>
            <a:r>
              <a:rPr lang="en-US" altLang="en-US" sz="3100" b="1" dirty="0" err="1" smtClean="0">
                <a:solidFill>
                  <a:srgbClr val="9ACCFF"/>
                </a:solidFill>
                <a:latin typeface="Arial (Headings)"/>
                <a:cs typeface="Arial (Headings)"/>
              </a:rPr>
              <a:t>Jin</a:t>
            </a:r>
            <a:r>
              <a:rPr lang="en-US" altLang="en-US" sz="3100" b="1" dirty="0" smtClean="0">
                <a:solidFill>
                  <a:srgbClr val="9ACCFF"/>
                </a:solidFill>
                <a:latin typeface="Arial (Headings)"/>
                <a:cs typeface="Arial (Headings)"/>
              </a:rPr>
              <a:t>: jfang8@cs.vt.edu</a:t>
            </a:r>
            <a:endParaRPr lang="en-US" sz="3100" b="1" dirty="0">
              <a:solidFill>
                <a:srgbClr val="9ACCFF"/>
              </a:solidFill>
              <a:latin typeface="Arial (Headings)"/>
              <a:cs typeface="Arial (Headings)"/>
            </a:endParaRPr>
          </a:p>
        </p:txBody>
      </p:sp>
    </p:spTree>
    <p:extLst>
      <p:ext uri="{BB962C8B-B14F-4D97-AF65-F5344CB8AC3E}">
        <p14:creationId xmlns:p14="http://schemas.microsoft.com/office/powerpoint/2010/main" val="2513218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23205" y="88221"/>
            <a:ext cx="9069705" cy="853828"/>
          </a:xfrm>
        </p:spPr>
        <p:txBody>
          <a:bodyPr>
            <a:normAutofit/>
          </a:bodyPr>
          <a:lstStyle/>
          <a:p>
            <a:pPr algn="l"/>
            <a:r>
              <a:rPr lang="en-US" altLang="en-US" sz="2400" dirty="0">
                <a:solidFill>
                  <a:srgbClr val="9ACCFF"/>
                </a:solidFill>
                <a:latin typeface="Arial (Headings)"/>
                <a:cs typeface="Arial (Headings)"/>
              </a:rPr>
              <a:t>#</a:t>
            </a:r>
            <a:r>
              <a:rPr lang="en-US" altLang="en-US" sz="2400" dirty="0" smtClean="0">
                <a:solidFill>
                  <a:srgbClr val="9ACCFF"/>
                </a:solidFill>
                <a:latin typeface="Arial (Headings)"/>
                <a:cs typeface="Arial (Headings)"/>
              </a:rPr>
              <a:t>Yosoy132 Protest</a:t>
            </a:r>
            <a:endParaRPr lang="en-US" sz="2400" dirty="0">
              <a:solidFill>
                <a:srgbClr val="9ACCFF"/>
              </a:solidFill>
              <a:latin typeface="Arial (Headings)"/>
              <a:cs typeface="Arial (Headings)"/>
            </a:endParaRPr>
          </a:p>
        </p:txBody>
      </p:sp>
      <p:pic>
        <p:nvPicPr>
          <p:cNvPr id="7180" name="Picture 12" descr="http://javiersoriano.com/blog/wp-content/uploads/2012/06/6606yosoy132newy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8629" y="6855821"/>
            <a:ext cx="1090469" cy="77103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222301" y="0"/>
            <a:ext cx="7776864" cy="7562849"/>
            <a:chOff x="2014389" y="1045121"/>
            <a:chExt cx="5870089" cy="5782909"/>
          </a:xfrm>
        </p:grpSpPr>
        <p:sp>
          <p:nvSpPr>
            <p:cNvPr id="19" name="Ellipse 3"/>
            <p:cNvSpPr/>
            <p:nvPr/>
          </p:nvSpPr>
          <p:spPr>
            <a:xfrm>
              <a:off x="2014389" y="1045121"/>
              <a:ext cx="5870089" cy="5782909"/>
            </a:xfrm>
            <a:prstGeom prst="ellipse">
              <a:avLst/>
            </a:prstGeom>
            <a:solidFill>
              <a:schemeClr val="tx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27" b="1" dirty="0">
                <a:effectLst>
                  <a:outerShdw blurRad="38100" dist="38100" dir="2700000" algn="tl">
                    <a:srgbClr val="000000">
                      <a:alpha val="43137"/>
                    </a:srgbClr>
                  </a:outerShdw>
                </a:effectLst>
              </a:endParaRPr>
            </a:p>
          </p:txBody>
        </p:sp>
        <p:sp>
          <p:nvSpPr>
            <p:cNvPr id="20" name="Ellipse 3"/>
            <p:cNvSpPr/>
            <p:nvPr/>
          </p:nvSpPr>
          <p:spPr>
            <a:xfrm>
              <a:off x="2989070" y="2107521"/>
              <a:ext cx="3889107" cy="3811240"/>
            </a:xfrm>
            <a:prstGeom prst="ellipse">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27" b="1" dirty="0">
                <a:effectLst>
                  <a:outerShdw blurRad="38100" dist="38100" dir="2700000" algn="tl">
                    <a:srgbClr val="000000">
                      <a:alpha val="43137"/>
                    </a:srgbClr>
                  </a:outerShdw>
                </a:effectLst>
              </a:endParaRPr>
            </a:p>
          </p:txBody>
        </p:sp>
      </p:grpSp>
      <p:grpSp>
        <p:nvGrpSpPr>
          <p:cNvPr id="21" name="Group 20"/>
          <p:cNvGrpSpPr/>
          <p:nvPr/>
        </p:nvGrpSpPr>
        <p:grpSpPr>
          <a:xfrm>
            <a:off x="2518445" y="1353625"/>
            <a:ext cx="5263970" cy="5236112"/>
            <a:chOff x="1989309" y="1045121"/>
            <a:chExt cx="5870089" cy="5782909"/>
          </a:xfrm>
        </p:grpSpPr>
        <p:sp>
          <p:nvSpPr>
            <p:cNvPr id="22" name="Ellipse 3"/>
            <p:cNvSpPr/>
            <p:nvPr/>
          </p:nvSpPr>
          <p:spPr>
            <a:xfrm>
              <a:off x="1989309" y="1045121"/>
              <a:ext cx="5870089" cy="5782909"/>
            </a:xfrm>
            <a:prstGeom prst="ellipse">
              <a:avLst/>
            </a:prstGeom>
            <a:solidFill>
              <a:schemeClr val="tx2">
                <a:lumMod val="60000"/>
                <a:lumOff val="40000"/>
              </a:schemeClr>
            </a:solid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27" b="1" dirty="0">
                <a:effectLst>
                  <a:outerShdw blurRad="38100" dist="38100" dir="2700000" algn="tl">
                    <a:srgbClr val="000000">
                      <a:alpha val="43137"/>
                    </a:srgbClr>
                  </a:outerShdw>
                </a:effectLst>
              </a:endParaRPr>
            </a:p>
          </p:txBody>
        </p:sp>
        <p:sp>
          <p:nvSpPr>
            <p:cNvPr id="23" name="Ellipse 3"/>
            <p:cNvSpPr/>
            <p:nvPr/>
          </p:nvSpPr>
          <p:spPr>
            <a:xfrm>
              <a:off x="2616378" y="1729016"/>
              <a:ext cx="4666110" cy="4428673"/>
            </a:xfrm>
            <a:prstGeom prst="ellipse">
              <a:avLst/>
            </a:prstGeom>
            <a:solidFill>
              <a:schemeClr val="bg1"/>
            </a:solid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27" b="1" dirty="0">
                <a:effectLst>
                  <a:outerShdw blurRad="38100" dist="38100" dir="2700000" algn="tl">
                    <a:srgbClr val="000000">
                      <a:alpha val="43137"/>
                    </a:srgbClr>
                  </a:outerShdw>
                </a:effectLst>
              </a:endParaRPr>
            </a:p>
          </p:txBody>
        </p:sp>
      </p:grpSp>
      <p:grpSp>
        <p:nvGrpSpPr>
          <p:cNvPr id="24" name="Group 23"/>
          <p:cNvGrpSpPr/>
          <p:nvPr/>
        </p:nvGrpSpPr>
        <p:grpSpPr>
          <a:xfrm>
            <a:off x="4138254" y="2887149"/>
            <a:ext cx="1962868" cy="1962980"/>
            <a:chOff x="3774674" y="2897964"/>
            <a:chExt cx="2563471" cy="2563471"/>
          </a:xfrm>
        </p:grpSpPr>
        <p:sp>
          <p:nvSpPr>
            <p:cNvPr id="25" name="Ellipse 3"/>
            <p:cNvSpPr/>
            <p:nvPr/>
          </p:nvSpPr>
          <p:spPr>
            <a:xfrm>
              <a:off x="3774674" y="2897964"/>
              <a:ext cx="2563471" cy="2563471"/>
            </a:xfrm>
            <a:prstGeom prst="ellipse">
              <a:avLst/>
            </a:prstGeom>
            <a:solidFill>
              <a:schemeClr val="accent1">
                <a:lumMod val="40000"/>
                <a:lumOff val="60000"/>
              </a:schemeClr>
            </a:solidFill>
            <a:ln w="31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27" b="1" dirty="0">
                  <a:effectLst>
                    <a:outerShdw blurRad="38100" dist="38100" dir="2700000" algn="tl">
                      <a:srgbClr val="000000">
                        <a:alpha val="43137"/>
                      </a:srgbClr>
                    </a:outerShdw>
                  </a:effectLst>
                </a:rPr>
                <a:t>Business</a:t>
              </a:r>
            </a:p>
            <a:p>
              <a:pPr algn="ctr"/>
              <a:r>
                <a:rPr lang="en-US" sz="3527" b="1" dirty="0">
                  <a:effectLst>
                    <a:outerShdw blurRad="38100" dist="38100" dir="2700000" algn="tl">
                      <a:srgbClr val="000000">
                        <a:alpha val="43137"/>
                      </a:srgbClr>
                    </a:outerShdw>
                  </a:effectLst>
                </a:rPr>
                <a:t>Plan</a:t>
              </a:r>
            </a:p>
          </p:txBody>
        </p:sp>
        <p:sp>
          <p:nvSpPr>
            <p:cNvPr id="26" name="Oval 25"/>
            <p:cNvSpPr/>
            <p:nvPr/>
          </p:nvSpPr>
          <p:spPr>
            <a:xfrm>
              <a:off x="4031492" y="3147616"/>
              <a:ext cx="2046425" cy="2087849"/>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26"/>
          <p:cNvSpPr/>
          <p:nvPr/>
        </p:nvSpPr>
        <p:spPr>
          <a:xfrm>
            <a:off x="5576985" y="1659215"/>
            <a:ext cx="1441567" cy="1515231"/>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874982" y="4037627"/>
            <a:ext cx="1456144" cy="153939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318512" y="1474202"/>
            <a:ext cx="1523983" cy="1386747"/>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31891" y="3975559"/>
            <a:ext cx="1483793" cy="1534645"/>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659409" y="4861545"/>
            <a:ext cx="1631049" cy="1538367"/>
          </a:xfrm>
          <a:prstGeom prst="ellipse">
            <a:avLst/>
          </a:prstGeom>
          <a:blipFill dpi="0" rotWithShape="1">
            <a:blip r:embed="rId10"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596880" y="2745878"/>
            <a:ext cx="1439129" cy="1617289"/>
          </a:xfrm>
          <a:prstGeom prst="ellipse">
            <a:avLst/>
          </a:prstGeom>
          <a:blipFill dpi="0" rotWithShape="1">
            <a:blip r:embed="rId11"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804382" y="4899422"/>
            <a:ext cx="1481553" cy="1536444"/>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217730" y="1766914"/>
            <a:ext cx="1450503" cy="1549349"/>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146989" y="2672237"/>
            <a:ext cx="1577187" cy="1557229"/>
          </a:xfrm>
          <a:prstGeom prst="ellipse">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656429" y="5470411"/>
            <a:ext cx="1699587" cy="1700758"/>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711822" y="2760935"/>
            <a:ext cx="1639215" cy="1593544"/>
          </a:xfrm>
          <a:prstGeom prst="ellipse">
            <a:avLst/>
          </a:prstGeom>
          <a:blipFill dpi="0" rotWithShape="1">
            <a:blip r:embed="rId1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653869" y="4350210"/>
            <a:ext cx="1554756" cy="1599528"/>
          </a:xfrm>
          <a:prstGeom prst="ellipse">
            <a:avLst/>
          </a:prstGeom>
          <a:blipFill dpi="0" rotWithShape="1">
            <a:blip r:embed="rId1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934161" y="88221"/>
            <a:ext cx="1699587" cy="1700758"/>
          </a:xfrm>
          <a:prstGeom prst="ellipse">
            <a:avLst/>
          </a:prstGeom>
          <a:blipFill dpi="0" rotWithShape="1">
            <a:blip r:embed="rId1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733621" y="151248"/>
            <a:ext cx="1696749" cy="1668041"/>
          </a:xfrm>
          <a:prstGeom prst="ellipse">
            <a:avLst/>
          </a:prstGeom>
          <a:blipFill dpi="0" rotWithShape="1">
            <a:blip r:embed="rId1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472310" y="1267602"/>
            <a:ext cx="1699587" cy="1700758"/>
          </a:xfrm>
          <a:prstGeom prst="ellipse">
            <a:avLst/>
          </a:prstGeom>
          <a:blipFill dpi="0" rotWithShape="1">
            <a:blip r:embed="rId2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58075" y="2823831"/>
            <a:ext cx="1699587" cy="1700758"/>
          </a:xfrm>
          <a:prstGeom prst="ellipse">
            <a:avLst/>
          </a:prstGeom>
          <a:blipFill dpi="0" rotWithShape="1">
            <a:blip r:embed="rId21">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376233" y="-102737"/>
            <a:ext cx="1621402" cy="1544511"/>
          </a:xfrm>
          <a:prstGeom prst="ellipse">
            <a:avLst/>
          </a:prstGeom>
          <a:blipFill dpi="0" rotWithShape="1">
            <a:blip r:embed="rId2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257362" y="5823214"/>
            <a:ext cx="1605468" cy="1539546"/>
          </a:xfrm>
          <a:prstGeom prst="ellipse">
            <a:avLst/>
          </a:prstGeom>
          <a:blipFill dpi="0" rotWithShape="1">
            <a:blip r:embed="rId2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114388" y="4530573"/>
            <a:ext cx="1699587" cy="1700758"/>
          </a:xfrm>
          <a:prstGeom prst="ellipse">
            <a:avLst/>
          </a:prstGeom>
          <a:blipFill dpi="0" rotWithShape="1">
            <a:blip r:embed="rId2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764602" y="6341926"/>
            <a:ext cx="1629416" cy="1540452"/>
          </a:xfrm>
          <a:prstGeom prst="ellipse">
            <a:avLst/>
          </a:prstGeom>
          <a:blipFill dpi="0" rotWithShape="1">
            <a:blip r:embed="rId2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344245" y="6263510"/>
            <a:ext cx="1631717" cy="1494806"/>
          </a:xfrm>
          <a:prstGeom prst="ellipse">
            <a:avLst/>
          </a:prstGeom>
          <a:blipFill dpi="0" rotWithShape="1">
            <a:blip r:embed="rId2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138201" y="1251432"/>
            <a:ext cx="1753928" cy="1634515"/>
          </a:xfrm>
          <a:prstGeom prst="ellipse">
            <a:avLst/>
          </a:prstGeom>
          <a:blipFill dpi="0" rotWithShape="1">
            <a:blip r:embed="rId2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77958948"/>
      </p:ext>
    </p:extLst>
  </p:cSld>
  <p:clrMapOvr>
    <a:masterClrMapping/>
  </p:clrMapOvr>
  <mc:AlternateContent xmlns:mc="http://schemas.openxmlformats.org/markup-compatibility/2006" xmlns:p14="http://schemas.microsoft.com/office/powerpoint/2010/main">
    <mc:Choice Requires="p14">
      <p:transition spd="slow" p14:dur="2000" advTm="234822"/>
    </mc:Choice>
    <mc:Fallback xmlns="">
      <p:transition spd="slow" advTm="234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animEffect transition="in" filter="fade">
                                      <p:cBhvr>
                                        <p:cTn id="49" dur="500"/>
                                        <p:tgtEl>
                                          <p:spTgt spid="35"/>
                                        </p:tgtEl>
                                      </p:cBhvr>
                                    </p:animEffect>
                                  </p:childTnLst>
                                </p:cTn>
                              </p:par>
                              <p:par>
                                <p:cTn id="50" presetID="53" presetClass="entr" presetSubtype="16"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1000" fill="hold"/>
                                        <p:tgtEl>
                                          <p:spTgt spid="36"/>
                                        </p:tgtEl>
                                        <p:attrNameLst>
                                          <p:attrName>ppt_w</p:attrName>
                                        </p:attrNameLst>
                                      </p:cBhvr>
                                      <p:tavLst>
                                        <p:tav tm="0">
                                          <p:val>
                                            <p:fltVal val="0"/>
                                          </p:val>
                                        </p:tav>
                                        <p:tav tm="100000">
                                          <p:val>
                                            <p:strVal val="#ppt_w"/>
                                          </p:val>
                                        </p:tav>
                                      </p:tavLst>
                                    </p:anim>
                                    <p:anim calcmode="lin" valueType="num">
                                      <p:cBhvr>
                                        <p:cTn id="60" dur="1000" fill="hold"/>
                                        <p:tgtEl>
                                          <p:spTgt spid="36"/>
                                        </p:tgtEl>
                                        <p:attrNameLst>
                                          <p:attrName>ppt_h</p:attrName>
                                        </p:attrNameLst>
                                      </p:cBhvr>
                                      <p:tavLst>
                                        <p:tav tm="0">
                                          <p:val>
                                            <p:fltVal val="0"/>
                                          </p:val>
                                        </p:tav>
                                        <p:tav tm="100000">
                                          <p:val>
                                            <p:strVal val="#ppt_h"/>
                                          </p:val>
                                        </p:tav>
                                      </p:tavLst>
                                    </p:anim>
                                    <p:anim calcmode="lin" valueType="num">
                                      <p:cBhvr>
                                        <p:cTn id="61" dur="1000" fill="hold"/>
                                        <p:tgtEl>
                                          <p:spTgt spid="36"/>
                                        </p:tgtEl>
                                        <p:attrNameLst>
                                          <p:attrName>style.rotation</p:attrName>
                                        </p:attrNameLst>
                                      </p:cBhvr>
                                      <p:tavLst>
                                        <p:tav tm="0">
                                          <p:val>
                                            <p:fltVal val="90"/>
                                          </p:val>
                                        </p:tav>
                                        <p:tav tm="100000">
                                          <p:val>
                                            <p:fltVal val="0"/>
                                          </p:val>
                                        </p:tav>
                                      </p:tavLst>
                                    </p:anim>
                                    <p:animEffect transition="in" filter="fade">
                                      <p:cBhvr>
                                        <p:cTn id="62" dur="1000"/>
                                        <p:tgtEl>
                                          <p:spTgt spid="36"/>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p:cTn id="65" dur="1000" fill="hold"/>
                                        <p:tgtEl>
                                          <p:spTgt spid="37"/>
                                        </p:tgtEl>
                                        <p:attrNameLst>
                                          <p:attrName>ppt_w</p:attrName>
                                        </p:attrNameLst>
                                      </p:cBhvr>
                                      <p:tavLst>
                                        <p:tav tm="0">
                                          <p:val>
                                            <p:fltVal val="0"/>
                                          </p:val>
                                        </p:tav>
                                        <p:tav tm="100000">
                                          <p:val>
                                            <p:strVal val="#ppt_w"/>
                                          </p:val>
                                        </p:tav>
                                      </p:tavLst>
                                    </p:anim>
                                    <p:anim calcmode="lin" valueType="num">
                                      <p:cBhvr>
                                        <p:cTn id="66" dur="1000" fill="hold"/>
                                        <p:tgtEl>
                                          <p:spTgt spid="37"/>
                                        </p:tgtEl>
                                        <p:attrNameLst>
                                          <p:attrName>ppt_h</p:attrName>
                                        </p:attrNameLst>
                                      </p:cBhvr>
                                      <p:tavLst>
                                        <p:tav tm="0">
                                          <p:val>
                                            <p:fltVal val="0"/>
                                          </p:val>
                                        </p:tav>
                                        <p:tav tm="100000">
                                          <p:val>
                                            <p:strVal val="#ppt_h"/>
                                          </p:val>
                                        </p:tav>
                                      </p:tavLst>
                                    </p:anim>
                                    <p:anim calcmode="lin" valueType="num">
                                      <p:cBhvr>
                                        <p:cTn id="67" dur="1000" fill="hold"/>
                                        <p:tgtEl>
                                          <p:spTgt spid="37"/>
                                        </p:tgtEl>
                                        <p:attrNameLst>
                                          <p:attrName>style.rotation</p:attrName>
                                        </p:attrNameLst>
                                      </p:cBhvr>
                                      <p:tavLst>
                                        <p:tav tm="0">
                                          <p:val>
                                            <p:fltVal val="90"/>
                                          </p:val>
                                        </p:tav>
                                        <p:tav tm="100000">
                                          <p:val>
                                            <p:fltVal val="0"/>
                                          </p:val>
                                        </p:tav>
                                      </p:tavLst>
                                    </p:anim>
                                    <p:animEffect transition="in" filter="fade">
                                      <p:cBhvr>
                                        <p:cTn id="68" dur="1000"/>
                                        <p:tgtEl>
                                          <p:spTgt spid="37"/>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p:cTn id="71" dur="1000" fill="hold"/>
                                        <p:tgtEl>
                                          <p:spTgt spid="38"/>
                                        </p:tgtEl>
                                        <p:attrNameLst>
                                          <p:attrName>ppt_w</p:attrName>
                                        </p:attrNameLst>
                                      </p:cBhvr>
                                      <p:tavLst>
                                        <p:tav tm="0">
                                          <p:val>
                                            <p:fltVal val="0"/>
                                          </p:val>
                                        </p:tav>
                                        <p:tav tm="100000">
                                          <p:val>
                                            <p:strVal val="#ppt_w"/>
                                          </p:val>
                                        </p:tav>
                                      </p:tavLst>
                                    </p:anim>
                                    <p:anim calcmode="lin" valueType="num">
                                      <p:cBhvr>
                                        <p:cTn id="72" dur="1000" fill="hold"/>
                                        <p:tgtEl>
                                          <p:spTgt spid="38"/>
                                        </p:tgtEl>
                                        <p:attrNameLst>
                                          <p:attrName>ppt_h</p:attrName>
                                        </p:attrNameLst>
                                      </p:cBhvr>
                                      <p:tavLst>
                                        <p:tav tm="0">
                                          <p:val>
                                            <p:fltVal val="0"/>
                                          </p:val>
                                        </p:tav>
                                        <p:tav tm="100000">
                                          <p:val>
                                            <p:strVal val="#ppt_h"/>
                                          </p:val>
                                        </p:tav>
                                      </p:tavLst>
                                    </p:anim>
                                    <p:anim calcmode="lin" valueType="num">
                                      <p:cBhvr>
                                        <p:cTn id="73" dur="1000" fill="hold"/>
                                        <p:tgtEl>
                                          <p:spTgt spid="38"/>
                                        </p:tgtEl>
                                        <p:attrNameLst>
                                          <p:attrName>style.rotation</p:attrName>
                                        </p:attrNameLst>
                                      </p:cBhvr>
                                      <p:tavLst>
                                        <p:tav tm="0">
                                          <p:val>
                                            <p:fltVal val="90"/>
                                          </p:val>
                                        </p:tav>
                                        <p:tav tm="100000">
                                          <p:val>
                                            <p:fltVal val="0"/>
                                          </p:val>
                                        </p:tav>
                                      </p:tavLst>
                                    </p:anim>
                                    <p:animEffect transition="in" filter="fade">
                                      <p:cBhvr>
                                        <p:cTn id="74" dur="1000"/>
                                        <p:tgtEl>
                                          <p:spTgt spid="38"/>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p:cTn id="77" dur="1000" fill="hold"/>
                                        <p:tgtEl>
                                          <p:spTgt spid="39"/>
                                        </p:tgtEl>
                                        <p:attrNameLst>
                                          <p:attrName>ppt_w</p:attrName>
                                        </p:attrNameLst>
                                      </p:cBhvr>
                                      <p:tavLst>
                                        <p:tav tm="0">
                                          <p:val>
                                            <p:fltVal val="0"/>
                                          </p:val>
                                        </p:tav>
                                        <p:tav tm="100000">
                                          <p:val>
                                            <p:strVal val="#ppt_w"/>
                                          </p:val>
                                        </p:tav>
                                      </p:tavLst>
                                    </p:anim>
                                    <p:anim calcmode="lin" valueType="num">
                                      <p:cBhvr>
                                        <p:cTn id="78" dur="1000" fill="hold"/>
                                        <p:tgtEl>
                                          <p:spTgt spid="39"/>
                                        </p:tgtEl>
                                        <p:attrNameLst>
                                          <p:attrName>ppt_h</p:attrName>
                                        </p:attrNameLst>
                                      </p:cBhvr>
                                      <p:tavLst>
                                        <p:tav tm="0">
                                          <p:val>
                                            <p:fltVal val="0"/>
                                          </p:val>
                                        </p:tav>
                                        <p:tav tm="100000">
                                          <p:val>
                                            <p:strVal val="#ppt_h"/>
                                          </p:val>
                                        </p:tav>
                                      </p:tavLst>
                                    </p:anim>
                                    <p:anim calcmode="lin" valueType="num">
                                      <p:cBhvr>
                                        <p:cTn id="79" dur="1000" fill="hold"/>
                                        <p:tgtEl>
                                          <p:spTgt spid="39"/>
                                        </p:tgtEl>
                                        <p:attrNameLst>
                                          <p:attrName>style.rotation</p:attrName>
                                        </p:attrNameLst>
                                      </p:cBhvr>
                                      <p:tavLst>
                                        <p:tav tm="0">
                                          <p:val>
                                            <p:fltVal val="90"/>
                                          </p:val>
                                        </p:tav>
                                        <p:tav tm="100000">
                                          <p:val>
                                            <p:fltVal val="0"/>
                                          </p:val>
                                        </p:tav>
                                      </p:tavLst>
                                    </p:anim>
                                    <p:animEffect transition="in" filter="fade">
                                      <p:cBhvr>
                                        <p:cTn id="80" dur="1000"/>
                                        <p:tgtEl>
                                          <p:spTgt spid="39"/>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p:cTn id="83" dur="1000" fill="hold"/>
                                        <p:tgtEl>
                                          <p:spTgt spid="40"/>
                                        </p:tgtEl>
                                        <p:attrNameLst>
                                          <p:attrName>ppt_w</p:attrName>
                                        </p:attrNameLst>
                                      </p:cBhvr>
                                      <p:tavLst>
                                        <p:tav tm="0">
                                          <p:val>
                                            <p:fltVal val="0"/>
                                          </p:val>
                                        </p:tav>
                                        <p:tav tm="100000">
                                          <p:val>
                                            <p:strVal val="#ppt_w"/>
                                          </p:val>
                                        </p:tav>
                                      </p:tavLst>
                                    </p:anim>
                                    <p:anim calcmode="lin" valueType="num">
                                      <p:cBhvr>
                                        <p:cTn id="84" dur="1000" fill="hold"/>
                                        <p:tgtEl>
                                          <p:spTgt spid="40"/>
                                        </p:tgtEl>
                                        <p:attrNameLst>
                                          <p:attrName>ppt_h</p:attrName>
                                        </p:attrNameLst>
                                      </p:cBhvr>
                                      <p:tavLst>
                                        <p:tav tm="0">
                                          <p:val>
                                            <p:fltVal val="0"/>
                                          </p:val>
                                        </p:tav>
                                        <p:tav tm="100000">
                                          <p:val>
                                            <p:strVal val="#ppt_h"/>
                                          </p:val>
                                        </p:tav>
                                      </p:tavLst>
                                    </p:anim>
                                    <p:anim calcmode="lin" valueType="num">
                                      <p:cBhvr>
                                        <p:cTn id="85" dur="1000" fill="hold"/>
                                        <p:tgtEl>
                                          <p:spTgt spid="40"/>
                                        </p:tgtEl>
                                        <p:attrNameLst>
                                          <p:attrName>style.rotation</p:attrName>
                                        </p:attrNameLst>
                                      </p:cBhvr>
                                      <p:tavLst>
                                        <p:tav tm="0">
                                          <p:val>
                                            <p:fltVal val="90"/>
                                          </p:val>
                                        </p:tav>
                                        <p:tav tm="100000">
                                          <p:val>
                                            <p:fltVal val="0"/>
                                          </p:val>
                                        </p:tav>
                                      </p:tavLst>
                                    </p:anim>
                                    <p:animEffect transition="in" filter="fade">
                                      <p:cBhvr>
                                        <p:cTn id="86" dur="1000"/>
                                        <p:tgtEl>
                                          <p:spTgt spid="40"/>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p:cTn id="89" dur="1000" fill="hold"/>
                                        <p:tgtEl>
                                          <p:spTgt spid="41"/>
                                        </p:tgtEl>
                                        <p:attrNameLst>
                                          <p:attrName>ppt_w</p:attrName>
                                        </p:attrNameLst>
                                      </p:cBhvr>
                                      <p:tavLst>
                                        <p:tav tm="0">
                                          <p:val>
                                            <p:fltVal val="0"/>
                                          </p:val>
                                        </p:tav>
                                        <p:tav tm="100000">
                                          <p:val>
                                            <p:strVal val="#ppt_w"/>
                                          </p:val>
                                        </p:tav>
                                      </p:tavLst>
                                    </p:anim>
                                    <p:anim calcmode="lin" valueType="num">
                                      <p:cBhvr>
                                        <p:cTn id="90" dur="1000" fill="hold"/>
                                        <p:tgtEl>
                                          <p:spTgt spid="41"/>
                                        </p:tgtEl>
                                        <p:attrNameLst>
                                          <p:attrName>ppt_h</p:attrName>
                                        </p:attrNameLst>
                                      </p:cBhvr>
                                      <p:tavLst>
                                        <p:tav tm="0">
                                          <p:val>
                                            <p:fltVal val="0"/>
                                          </p:val>
                                        </p:tav>
                                        <p:tav tm="100000">
                                          <p:val>
                                            <p:strVal val="#ppt_h"/>
                                          </p:val>
                                        </p:tav>
                                      </p:tavLst>
                                    </p:anim>
                                    <p:anim calcmode="lin" valueType="num">
                                      <p:cBhvr>
                                        <p:cTn id="91" dur="1000" fill="hold"/>
                                        <p:tgtEl>
                                          <p:spTgt spid="41"/>
                                        </p:tgtEl>
                                        <p:attrNameLst>
                                          <p:attrName>style.rotation</p:attrName>
                                        </p:attrNameLst>
                                      </p:cBhvr>
                                      <p:tavLst>
                                        <p:tav tm="0">
                                          <p:val>
                                            <p:fltVal val="90"/>
                                          </p:val>
                                        </p:tav>
                                        <p:tav tm="100000">
                                          <p:val>
                                            <p:fltVal val="0"/>
                                          </p:val>
                                        </p:tav>
                                      </p:tavLst>
                                    </p:anim>
                                    <p:animEffect transition="in" filter="fade">
                                      <p:cBhvr>
                                        <p:cTn id="92" dur="1000"/>
                                        <p:tgtEl>
                                          <p:spTgt spid="41"/>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1000" fill="hold"/>
                                        <p:tgtEl>
                                          <p:spTgt spid="42"/>
                                        </p:tgtEl>
                                        <p:attrNameLst>
                                          <p:attrName>ppt_w</p:attrName>
                                        </p:attrNameLst>
                                      </p:cBhvr>
                                      <p:tavLst>
                                        <p:tav tm="0">
                                          <p:val>
                                            <p:fltVal val="0"/>
                                          </p:val>
                                        </p:tav>
                                        <p:tav tm="100000">
                                          <p:val>
                                            <p:strVal val="#ppt_w"/>
                                          </p:val>
                                        </p:tav>
                                      </p:tavLst>
                                    </p:anim>
                                    <p:anim calcmode="lin" valueType="num">
                                      <p:cBhvr>
                                        <p:cTn id="96" dur="1000" fill="hold"/>
                                        <p:tgtEl>
                                          <p:spTgt spid="42"/>
                                        </p:tgtEl>
                                        <p:attrNameLst>
                                          <p:attrName>ppt_h</p:attrName>
                                        </p:attrNameLst>
                                      </p:cBhvr>
                                      <p:tavLst>
                                        <p:tav tm="0">
                                          <p:val>
                                            <p:fltVal val="0"/>
                                          </p:val>
                                        </p:tav>
                                        <p:tav tm="100000">
                                          <p:val>
                                            <p:strVal val="#ppt_h"/>
                                          </p:val>
                                        </p:tav>
                                      </p:tavLst>
                                    </p:anim>
                                    <p:anim calcmode="lin" valueType="num">
                                      <p:cBhvr>
                                        <p:cTn id="97" dur="1000" fill="hold"/>
                                        <p:tgtEl>
                                          <p:spTgt spid="42"/>
                                        </p:tgtEl>
                                        <p:attrNameLst>
                                          <p:attrName>style.rotation</p:attrName>
                                        </p:attrNameLst>
                                      </p:cBhvr>
                                      <p:tavLst>
                                        <p:tav tm="0">
                                          <p:val>
                                            <p:fltVal val="90"/>
                                          </p:val>
                                        </p:tav>
                                        <p:tav tm="100000">
                                          <p:val>
                                            <p:fltVal val="0"/>
                                          </p:val>
                                        </p:tav>
                                      </p:tavLst>
                                    </p:anim>
                                    <p:animEffect transition="in" filter="fade">
                                      <p:cBhvr>
                                        <p:cTn id="98" dur="1000"/>
                                        <p:tgtEl>
                                          <p:spTgt spid="42"/>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1000" fill="hold"/>
                                        <p:tgtEl>
                                          <p:spTgt spid="43"/>
                                        </p:tgtEl>
                                        <p:attrNameLst>
                                          <p:attrName>ppt_w</p:attrName>
                                        </p:attrNameLst>
                                      </p:cBhvr>
                                      <p:tavLst>
                                        <p:tav tm="0">
                                          <p:val>
                                            <p:fltVal val="0"/>
                                          </p:val>
                                        </p:tav>
                                        <p:tav tm="100000">
                                          <p:val>
                                            <p:strVal val="#ppt_w"/>
                                          </p:val>
                                        </p:tav>
                                      </p:tavLst>
                                    </p:anim>
                                    <p:anim calcmode="lin" valueType="num">
                                      <p:cBhvr>
                                        <p:cTn id="102" dur="1000" fill="hold"/>
                                        <p:tgtEl>
                                          <p:spTgt spid="43"/>
                                        </p:tgtEl>
                                        <p:attrNameLst>
                                          <p:attrName>ppt_h</p:attrName>
                                        </p:attrNameLst>
                                      </p:cBhvr>
                                      <p:tavLst>
                                        <p:tav tm="0">
                                          <p:val>
                                            <p:fltVal val="0"/>
                                          </p:val>
                                        </p:tav>
                                        <p:tav tm="100000">
                                          <p:val>
                                            <p:strVal val="#ppt_h"/>
                                          </p:val>
                                        </p:tav>
                                      </p:tavLst>
                                    </p:anim>
                                    <p:anim calcmode="lin" valueType="num">
                                      <p:cBhvr>
                                        <p:cTn id="103" dur="1000" fill="hold"/>
                                        <p:tgtEl>
                                          <p:spTgt spid="43"/>
                                        </p:tgtEl>
                                        <p:attrNameLst>
                                          <p:attrName>style.rotation</p:attrName>
                                        </p:attrNameLst>
                                      </p:cBhvr>
                                      <p:tavLst>
                                        <p:tav tm="0">
                                          <p:val>
                                            <p:fltVal val="90"/>
                                          </p:val>
                                        </p:tav>
                                        <p:tav tm="100000">
                                          <p:val>
                                            <p:fltVal val="0"/>
                                          </p:val>
                                        </p:tav>
                                      </p:tavLst>
                                    </p:anim>
                                    <p:animEffect transition="in" filter="fade">
                                      <p:cBhvr>
                                        <p:cTn id="104" dur="1000"/>
                                        <p:tgtEl>
                                          <p:spTgt spid="43"/>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44"/>
                                        </p:tgtEl>
                                        <p:attrNameLst>
                                          <p:attrName>style.visibility</p:attrName>
                                        </p:attrNameLst>
                                      </p:cBhvr>
                                      <p:to>
                                        <p:strVal val="visible"/>
                                      </p:to>
                                    </p:set>
                                    <p:anim calcmode="lin" valueType="num">
                                      <p:cBhvr>
                                        <p:cTn id="107" dur="1000" fill="hold"/>
                                        <p:tgtEl>
                                          <p:spTgt spid="44"/>
                                        </p:tgtEl>
                                        <p:attrNameLst>
                                          <p:attrName>ppt_w</p:attrName>
                                        </p:attrNameLst>
                                      </p:cBhvr>
                                      <p:tavLst>
                                        <p:tav tm="0">
                                          <p:val>
                                            <p:fltVal val="0"/>
                                          </p:val>
                                        </p:tav>
                                        <p:tav tm="100000">
                                          <p:val>
                                            <p:strVal val="#ppt_w"/>
                                          </p:val>
                                        </p:tav>
                                      </p:tavLst>
                                    </p:anim>
                                    <p:anim calcmode="lin" valueType="num">
                                      <p:cBhvr>
                                        <p:cTn id="108" dur="1000" fill="hold"/>
                                        <p:tgtEl>
                                          <p:spTgt spid="44"/>
                                        </p:tgtEl>
                                        <p:attrNameLst>
                                          <p:attrName>ppt_h</p:attrName>
                                        </p:attrNameLst>
                                      </p:cBhvr>
                                      <p:tavLst>
                                        <p:tav tm="0">
                                          <p:val>
                                            <p:fltVal val="0"/>
                                          </p:val>
                                        </p:tav>
                                        <p:tav tm="100000">
                                          <p:val>
                                            <p:strVal val="#ppt_h"/>
                                          </p:val>
                                        </p:tav>
                                      </p:tavLst>
                                    </p:anim>
                                    <p:anim calcmode="lin" valueType="num">
                                      <p:cBhvr>
                                        <p:cTn id="109" dur="1000" fill="hold"/>
                                        <p:tgtEl>
                                          <p:spTgt spid="44"/>
                                        </p:tgtEl>
                                        <p:attrNameLst>
                                          <p:attrName>style.rotation</p:attrName>
                                        </p:attrNameLst>
                                      </p:cBhvr>
                                      <p:tavLst>
                                        <p:tav tm="0">
                                          <p:val>
                                            <p:fltVal val="90"/>
                                          </p:val>
                                        </p:tav>
                                        <p:tav tm="100000">
                                          <p:val>
                                            <p:fltVal val="0"/>
                                          </p:val>
                                        </p:tav>
                                      </p:tavLst>
                                    </p:anim>
                                    <p:animEffect transition="in" filter="fade">
                                      <p:cBhvr>
                                        <p:cTn id="110" dur="1000"/>
                                        <p:tgtEl>
                                          <p:spTgt spid="44"/>
                                        </p:tgtEl>
                                      </p:cBhvr>
                                    </p:animEffect>
                                  </p:childTnLst>
                                </p:cTn>
                              </p:par>
                              <p:par>
                                <p:cTn id="111" presetID="31" presetClass="entr" presetSubtype="0" fill="hold" grpId="0" nodeType="with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1000" fill="hold"/>
                                        <p:tgtEl>
                                          <p:spTgt spid="45"/>
                                        </p:tgtEl>
                                        <p:attrNameLst>
                                          <p:attrName>ppt_w</p:attrName>
                                        </p:attrNameLst>
                                      </p:cBhvr>
                                      <p:tavLst>
                                        <p:tav tm="0">
                                          <p:val>
                                            <p:fltVal val="0"/>
                                          </p:val>
                                        </p:tav>
                                        <p:tav tm="100000">
                                          <p:val>
                                            <p:strVal val="#ppt_w"/>
                                          </p:val>
                                        </p:tav>
                                      </p:tavLst>
                                    </p:anim>
                                    <p:anim calcmode="lin" valueType="num">
                                      <p:cBhvr>
                                        <p:cTn id="114" dur="1000" fill="hold"/>
                                        <p:tgtEl>
                                          <p:spTgt spid="45"/>
                                        </p:tgtEl>
                                        <p:attrNameLst>
                                          <p:attrName>ppt_h</p:attrName>
                                        </p:attrNameLst>
                                      </p:cBhvr>
                                      <p:tavLst>
                                        <p:tav tm="0">
                                          <p:val>
                                            <p:fltVal val="0"/>
                                          </p:val>
                                        </p:tav>
                                        <p:tav tm="100000">
                                          <p:val>
                                            <p:strVal val="#ppt_h"/>
                                          </p:val>
                                        </p:tav>
                                      </p:tavLst>
                                    </p:anim>
                                    <p:anim calcmode="lin" valueType="num">
                                      <p:cBhvr>
                                        <p:cTn id="115" dur="1000" fill="hold"/>
                                        <p:tgtEl>
                                          <p:spTgt spid="45"/>
                                        </p:tgtEl>
                                        <p:attrNameLst>
                                          <p:attrName>style.rotation</p:attrName>
                                        </p:attrNameLst>
                                      </p:cBhvr>
                                      <p:tavLst>
                                        <p:tav tm="0">
                                          <p:val>
                                            <p:fltVal val="90"/>
                                          </p:val>
                                        </p:tav>
                                        <p:tav tm="100000">
                                          <p:val>
                                            <p:fltVal val="0"/>
                                          </p:val>
                                        </p:tav>
                                      </p:tavLst>
                                    </p:anim>
                                    <p:animEffect transition="in" filter="fade">
                                      <p:cBhvr>
                                        <p:cTn id="116" dur="1000"/>
                                        <p:tgtEl>
                                          <p:spTgt spid="45"/>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 calcmode="lin" valueType="num">
                                      <p:cBhvr>
                                        <p:cTn id="119" dur="1000" fill="hold"/>
                                        <p:tgtEl>
                                          <p:spTgt spid="46"/>
                                        </p:tgtEl>
                                        <p:attrNameLst>
                                          <p:attrName>ppt_w</p:attrName>
                                        </p:attrNameLst>
                                      </p:cBhvr>
                                      <p:tavLst>
                                        <p:tav tm="0">
                                          <p:val>
                                            <p:fltVal val="0"/>
                                          </p:val>
                                        </p:tav>
                                        <p:tav tm="100000">
                                          <p:val>
                                            <p:strVal val="#ppt_w"/>
                                          </p:val>
                                        </p:tav>
                                      </p:tavLst>
                                    </p:anim>
                                    <p:anim calcmode="lin" valueType="num">
                                      <p:cBhvr>
                                        <p:cTn id="120" dur="1000" fill="hold"/>
                                        <p:tgtEl>
                                          <p:spTgt spid="46"/>
                                        </p:tgtEl>
                                        <p:attrNameLst>
                                          <p:attrName>ppt_h</p:attrName>
                                        </p:attrNameLst>
                                      </p:cBhvr>
                                      <p:tavLst>
                                        <p:tav tm="0">
                                          <p:val>
                                            <p:fltVal val="0"/>
                                          </p:val>
                                        </p:tav>
                                        <p:tav tm="100000">
                                          <p:val>
                                            <p:strVal val="#ppt_h"/>
                                          </p:val>
                                        </p:tav>
                                      </p:tavLst>
                                    </p:anim>
                                    <p:anim calcmode="lin" valueType="num">
                                      <p:cBhvr>
                                        <p:cTn id="121" dur="1000" fill="hold"/>
                                        <p:tgtEl>
                                          <p:spTgt spid="46"/>
                                        </p:tgtEl>
                                        <p:attrNameLst>
                                          <p:attrName>style.rotation</p:attrName>
                                        </p:attrNameLst>
                                      </p:cBhvr>
                                      <p:tavLst>
                                        <p:tav tm="0">
                                          <p:val>
                                            <p:fltVal val="90"/>
                                          </p:val>
                                        </p:tav>
                                        <p:tav tm="100000">
                                          <p:val>
                                            <p:fltVal val="0"/>
                                          </p:val>
                                        </p:tav>
                                      </p:tavLst>
                                    </p:anim>
                                    <p:animEffect transition="in" filter="fade">
                                      <p:cBhvr>
                                        <p:cTn id="122" dur="1000"/>
                                        <p:tgtEl>
                                          <p:spTgt spid="46"/>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 calcmode="lin" valueType="num">
                                      <p:cBhvr>
                                        <p:cTn id="125" dur="1000" fill="hold"/>
                                        <p:tgtEl>
                                          <p:spTgt spid="47"/>
                                        </p:tgtEl>
                                        <p:attrNameLst>
                                          <p:attrName>ppt_w</p:attrName>
                                        </p:attrNameLst>
                                      </p:cBhvr>
                                      <p:tavLst>
                                        <p:tav tm="0">
                                          <p:val>
                                            <p:fltVal val="0"/>
                                          </p:val>
                                        </p:tav>
                                        <p:tav tm="100000">
                                          <p:val>
                                            <p:strVal val="#ppt_w"/>
                                          </p:val>
                                        </p:tav>
                                      </p:tavLst>
                                    </p:anim>
                                    <p:anim calcmode="lin" valueType="num">
                                      <p:cBhvr>
                                        <p:cTn id="126" dur="1000" fill="hold"/>
                                        <p:tgtEl>
                                          <p:spTgt spid="47"/>
                                        </p:tgtEl>
                                        <p:attrNameLst>
                                          <p:attrName>ppt_h</p:attrName>
                                        </p:attrNameLst>
                                      </p:cBhvr>
                                      <p:tavLst>
                                        <p:tav tm="0">
                                          <p:val>
                                            <p:fltVal val="0"/>
                                          </p:val>
                                        </p:tav>
                                        <p:tav tm="100000">
                                          <p:val>
                                            <p:strVal val="#ppt_h"/>
                                          </p:val>
                                        </p:tav>
                                      </p:tavLst>
                                    </p:anim>
                                    <p:anim calcmode="lin" valueType="num">
                                      <p:cBhvr>
                                        <p:cTn id="127" dur="1000" fill="hold"/>
                                        <p:tgtEl>
                                          <p:spTgt spid="47"/>
                                        </p:tgtEl>
                                        <p:attrNameLst>
                                          <p:attrName>style.rotation</p:attrName>
                                        </p:attrNameLst>
                                      </p:cBhvr>
                                      <p:tavLst>
                                        <p:tav tm="0">
                                          <p:val>
                                            <p:fltVal val="90"/>
                                          </p:val>
                                        </p:tav>
                                        <p:tav tm="100000">
                                          <p:val>
                                            <p:fltVal val="0"/>
                                          </p:val>
                                        </p:tav>
                                      </p:tavLst>
                                    </p:anim>
                                    <p:animEffect transition="in" filter="fade">
                                      <p:cBhvr>
                                        <p:cTn id="128" dur="1000"/>
                                        <p:tgtEl>
                                          <p:spTgt spid="47"/>
                                        </p:tgtEl>
                                      </p:cBhvr>
                                    </p:animEffect>
                                  </p:childTnLst>
                                </p:cTn>
                              </p:par>
                              <p:par>
                                <p:cTn id="129" presetID="31"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1000" fill="hold"/>
                                        <p:tgtEl>
                                          <p:spTgt spid="48"/>
                                        </p:tgtEl>
                                        <p:attrNameLst>
                                          <p:attrName>ppt_w</p:attrName>
                                        </p:attrNameLst>
                                      </p:cBhvr>
                                      <p:tavLst>
                                        <p:tav tm="0">
                                          <p:val>
                                            <p:fltVal val="0"/>
                                          </p:val>
                                        </p:tav>
                                        <p:tav tm="100000">
                                          <p:val>
                                            <p:strVal val="#ppt_w"/>
                                          </p:val>
                                        </p:tav>
                                      </p:tavLst>
                                    </p:anim>
                                    <p:anim calcmode="lin" valueType="num">
                                      <p:cBhvr>
                                        <p:cTn id="132" dur="1000" fill="hold"/>
                                        <p:tgtEl>
                                          <p:spTgt spid="48"/>
                                        </p:tgtEl>
                                        <p:attrNameLst>
                                          <p:attrName>ppt_h</p:attrName>
                                        </p:attrNameLst>
                                      </p:cBhvr>
                                      <p:tavLst>
                                        <p:tav tm="0">
                                          <p:val>
                                            <p:fltVal val="0"/>
                                          </p:val>
                                        </p:tav>
                                        <p:tav tm="100000">
                                          <p:val>
                                            <p:strVal val="#ppt_h"/>
                                          </p:val>
                                        </p:tav>
                                      </p:tavLst>
                                    </p:anim>
                                    <p:anim calcmode="lin" valueType="num">
                                      <p:cBhvr>
                                        <p:cTn id="133" dur="1000" fill="hold"/>
                                        <p:tgtEl>
                                          <p:spTgt spid="48"/>
                                        </p:tgtEl>
                                        <p:attrNameLst>
                                          <p:attrName>style.rotation</p:attrName>
                                        </p:attrNameLst>
                                      </p:cBhvr>
                                      <p:tavLst>
                                        <p:tav tm="0">
                                          <p:val>
                                            <p:fltVal val="90"/>
                                          </p:val>
                                        </p:tav>
                                        <p:tav tm="100000">
                                          <p:val>
                                            <p:fltVal val="0"/>
                                          </p:val>
                                        </p:tav>
                                      </p:tavLst>
                                    </p:anim>
                                    <p:animEffect transition="in" filter="fade">
                                      <p:cBhvr>
                                        <p:cTn id="134" dur="1000"/>
                                        <p:tgtEl>
                                          <p:spTgt spid="48"/>
                                        </p:tgtEl>
                                      </p:cBhvr>
                                    </p:animEffect>
                                  </p:childTnLst>
                                </p:cTn>
                              </p:par>
                              <p:par>
                                <p:cTn id="135" presetID="31" presetClass="entr" presetSubtype="0" fill="hold" nodeType="with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p:cTn id="137" dur="1000" fill="hold"/>
                                        <p:tgtEl>
                                          <p:spTgt spid="18"/>
                                        </p:tgtEl>
                                        <p:attrNameLst>
                                          <p:attrName>ppt_w</p:attrName>
                                        </p:attrNameLst>
                                      </p:cBhvr>
                                      <p:tavLst>
                                        <p:tav tm="0">
                                          <p:val>
                                            <p:fltVal val="0"/>
                                          </p:val>
                                        </p:tav>
                                        <p:tav tm="100000">
                                          <p:val>
                                            <p:strVal val="#ppt_w"/>
                                          </p:val>
                                        </p:tav>
                                      </p:tavLst>
                                    </p:anim>
                                    <p:anim calcmode="lin" valueType="num">
                                      <p:cBhvr>
                                        <p:cTn id="138" dur="1000" fill="hold"/>
                                        <p:tgtEl>
                                          <p:spTgt spid="18"/>
                                        </p:tgtEl>
                                        <p:attrNameLst>
                                          <p:attrName>ppt_h</p:attrName>
                                        </p:attrNameLst>
                                      </p:cBhvr>
                                      <p:tavLst>
                                        <p:tav tm="0">
                                          <p:val>
                                            <p:fltVal val="0"/>
                                          </p:val>
                                        </p:tav>
                                        <p:tav tm="100000">
                                          <p:val>
                                            <p:strVal val="#ppt_h"/>
                                          </p:val>
                                        </p:tav>
                                      </p:tavLst>
                                    </p:anim>
                                    <p:anim calcmode="lin" valueType="num">
                                      <p:cBhvr>
                                        <p:cTn id="139" dur="1000" fill="hold"/>
                                        <p:tgtEl>
                                          <p:spTgt spid="18"/>
                                        </p:tgtEl>
                                        <p:attrNameLst>
                                          <p:attrName>style.rotation</p:attrName>
                                        </p:attrNameLst>
                                      </p:cBhvr>
                                      <p:tavLst>
                                        <p:tav tm="0">
                                          <p:val>
                                            <p:fltVal val="90"/>
                                          </p:val>
                                        </p:tav>
                                        <p:tav tm="100000">
                                          <p:val>
                                            <p:fltVal val="0"/>
                                          </p:val>
                                        </p:tav>
                                      </p:tavLst>
                                    </p:anim>
                                    <p:animEffect transition="in" filter="fade">
                                      <p:cBhvr>
                                        <p:cTn id="14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smtClean="0">
                <a:solidFill>
                  <a:srgbClr val="9ACCFF"/>
                </a:solidFill>
                <a:latin typeface="Arial (Headings)"/>
                <a:cs typeface="Arial (Headings)"/>
              </a:rPr>
              <a:t>Motivation</a:t>
            </a:r>
            <a:endParaRPr lang="en-US" sz="4400" dirty="0">
              <a:solidFill>
                <a:srgbClr val="9ACCFF"/>
              </a:solidFill>
              <a:latin typeface="Arial (Headings)"/>
              <a:cs typeface="Arial (Headings)"/>
            </a:endParaRPr>
          </a:p>
        </p:txBody>
      </p:sp>
      <p:grpSp>
        <p:nvGrpSpPr>
          <p:cNvPr id="5" name="Group 3"/>
          <p:cNvGrpSpPr>
            <a:grpSpLocks/>
          </p:cNvGrpSpPr>
          <p:nvPr/>
        </p:nvGrpSpPr>
        <p:grpSpPr bwMode="auto">
          <a:xfrm>
            <a:off x="169377" y="459797"/>
            <a:ext cx="9840912" cy="6780212"/>
            <a:chOff x="239713" y="379412"/>
            <a:chExt cx="9840912" cy="678021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825" y="3439868"/>
              <a:ext cx="4898511" cy="2956747"/>
            </a:xfrm>
            <a:prstGeom prst="rect">
              <a:avLst/>
            </a:prstGeom>
            <a:scene3d>
              <a:camera prst="orthographicFront">
                <a:rot lat="2580000" lon="18000000" rev="18600000"/>
              </a:camera>
              <a:lightRig rig="threePt" dir="t"/>
            </a:scene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021" y="1903412"/>
              <a:ext cx="4932316" cy="2988253"/>
            </a:xfrm>
            <a:prstGeom prst="rect">
              <a:avLst/>
            </a:prstGeom>
            <a:scene3d>
              <a:camera prst="orthographicFront">
                <a:rot lat="2580000" lon="18000000" rev="18600000"/>
              </a:camera>
              <a:lightRig rig="threePt" dir="t"/>
            </a:scene3d>
          </p:spPr>
        </p:pic>
        <p:pic>
          <p:nvPicPr>
            <p:cNvPr id="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57619" y="379412"/>
              <a:ext cx="4925718" cy="2984256"/>
            </a:xfrm>
            <a:prstGeom prst="rect">
              <a:avLst/>
            </a:prstGeom>
            <a:noFill/>
            <a:ln>
              <a:noFill/>
            </a:ln>
            <a:scene3d>
              <a:camera prst="orthographicFront">
                <a:rot lat="2580000" lon="18000000" rev="1860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p:cNvSpPr>
            <p:nvPr/>
          </p:nvSpPr>
          <p:spPr bwMode="auto">
            <a:xfrm>
              <a:off x="6696075" y="1493837"/>
              <a:ext cx="3351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lang="en-US" sz="3600">
                  <a:solidFill>
                    <a:srgbClr val="000000"/>
                  </a:solidFill>
                  <a:latin typeface="Arial" pitchFamily="18"/>
                  <a:ea typeface="MS PGothic" panose="020B0600070205080204" pitchFamily="34" charset="-128"/>
                </a:defRPr>
              </a:lvl1pPr>
              <a:lvl2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2pPr>
              <a:lvl3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3pPr>
              <a:lvl4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4pPr>
              <a:lvl5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5pPr>
              <a:lvl6pPr marL="4572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6pPr>
              <a:lvl7pPr marL="9144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7pPr>
              <a:lvl8pPr marL="13716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8pPr>
              <a:lvl9pPr marL="18288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9pPr>
            </a:lstStyle>
            <a:p>
              <a:pPr algn="l" eaLnBrk="1">
                <a:defRPr/>
              </a:pPr>
              <a:r>
                <a:rPr altLang="en-US" sz="2800" kern="0" dirty="0" smtClean="0">
                  <a:latin typeface="Times New Roman" panose="02020603050405020304" pitchFamily="18" charset="0"/>
                  <a:cs typeface="Times New Roman" panose="02020603050405020304" pitchFamily="18" charset="0"/>
                </a:rPr>
                <a:t>Protest examples</a:t>
              </a:r>
              <a:endParaRPr altLang="en-US" kern="0" dirty="0" smtClean="0">
                <a:latin typeface="Times New Roman" panose="02020603050405020304" pitchFamily="18" charset="0"/>
                <a:cs typeface="Times New Roman" panose="02020603050405020304" pitchFamily="18" charset="0"/>
              </a:endParaRPr>
            </a:p>
          </p:txBody>
        </p:sp>
        <p:sp>
          <p:nvSpPr>
            <p:cNvPr id="10" name="Title 1"/>
            <p:cNvSpPr txBox="1">
              <a:spLocks/>
            </p:cNvSpPr>
            <p:nvPr/>
          </p:nvSpPr>
          <p:spPr bwMode="auto">
            <a:xfrm>
              <a:off x="6699250" y="3094037"/>
              <a:ext cx="33813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lang="en-US" sz="3600">
                  <a:solidFill>
                    <a:srgbClr val="000000"/>
                  </a:solidFill>
                  <a:latin typeface="Arial" pitchFamily="18"/>
                  <a:ea typeface="MS PGothic" panose="020B0600070205080204" pitchFamily="34" charset="-128"/>
                </a:defRPr>
              </a:lvl1pPr>
              <a:lvl2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2pPr>
              <a:lvl3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3pPr>
              <a:lvl4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4pPr>
              <a:lvl5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5pPr>
              <a:lvl6pPr marL="4572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6pPr>
              <a:lvl7pPr marL="9144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7pPr>
              <a:lvl8pPr marL="13716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8pPr>
              <a:lvl9pPr marL="18288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9pPr>
            </a:lstStyle>
            <a:p>
              <a:pPr algn="l" eaLnBrk="1">
                <a:defRPr/>
              </a:pPr>
              <a:r>
                <a:rPr altLang="en-US" sz="2800" kern="0" dirty="0" smtClean="0">
                  <a:latin typeface="Times New Roman" panose="02020603050405020304" pitchFamily="18" charset="0"/>
                  <a:cs typeface="Times New Roman" panose="02020603050405020304" pitchFamily="18" charset="0"/>
                </a:rPr>
                <a:t>Mass movement in Twitter</a:t>
              </a:r>
            </a:p>
          </p:txBody>
        </p:sp>
        <p:sp>
          <p:nvSpPr>
            <p:cNvPr id="11" name="Title 1"/>
            <p:cNvSpPr txBox="1">
              <a:spLocks/>
            </p:cNvSpPr>
            <p:nvPr/>
          </p:nvSpPr>
          <p:spPr bwMode="auto">
            <a:xfrm>
              <a:off x="6699250" y="5151438"/>
              <a:ext cx="3381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lang="en-US" sz="3600">
                  <a:solidFill>
                    <a:srgbClr val="000000"/>
                  </a:solidFill>
                  <a:latin typeface="Arial" pitchFamily="18"/>
                  <a:ea typeface="MS PGothic" panose="020B0600070205080204" pitchFamily="34" charset="-128"/>
                </a:defRPr>
              </a:lvl1pPr>
              <a:lvl2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2pPr>
              <a:lvl3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3pPr>
              <a:lvl4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4pPr>
              <a:lvl5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5pPr>
              <a:lvl6pPr marL="4572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6pPr>
              <a:lvl7pPr marL="9144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7pPr>
              <a:lvl8pPr marL="13716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8pPr>
              <a:lvl9pPr marL="18288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9pPr>
            </a:lstStyle>
            <a:p>
              <a:pPr algn="l" eaLnBrk="1">
                <a:defRPr/>
              </a:pPr>
              <a:r>
                <a:rPr altLang="en-US" sz="2800" kern="0" dirty="0" smtClean="0">
                  <a:latin typeface="Times New Roman" panose="02020603050405020304" pitchFamily="18" charset="0"/>
                  <a:cs typeface="Times New Roman" panose="02020603050405020304" pitchFamily="18" charset="0"/>
                </a:rPr>
                <a:t>Propagation model</a:t>
              </a:r>
            </a:p>
          </p:txBody>
        </p:sp>
        <p:sp>
          <p:nvSpPr>
            <p:cNvPr id="12" name="Notched Right Arrow 11"/>
            <p:cNvSpPr/>
            <p:nvPr/>
          </p:nvSpPr>
          <p:spPr>
            <a:xfrm rot="5400000">
              <a:off x="7721600" y="2393950"/>
              <a:ext cx="746125" cy="317500"/>
            </a:xfrm>
            <a:prstGeom prst="notchedRight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Notched Right Arrow 12"/>
            <p:cNvSpPr/>
            <p:nvPr/>
          </p:nvSpPr>
          <p:spPr>
            <a:xfrm rot="5400000">
              <a:off x="7721600" y="4375151"/>
              <a:ext cx="746125" cy="317500"/>
            </a:xfrm>
            <a:prstGeom prst="notchedRight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 Placeholder 2"/>
            <p:cNvSpPr txBox="1">
              <a:spLocks/>
            </p:cNvSpPr>
            <p:nvPr/>
          </p:nvSpPr>
          <p:spPr bwMode="auto">
            <a:xfrm>
              <a:off x="239713" y="5884863"/>
              <a:ext cx="7045325"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8080" rIns="0" bIns="0">
              <a:spAutoFit/>
            </a:bodyPr>
            <a:lstStyle>
              <a:lvl1pPr marL="341313" indent="-341313">
                <a:lnSpc>
                  <a:spcPct val="93000"/>
                </a:lnSpc>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itchFamily="34" charset="0"/>
                  <a:ea typeface="MS PGothic" pitchFamily="34" charset="-128"/>
                </a:defRPr>
              </a:lvl1pPr>
              <a:lvl2pPr marL="742950" indent="-285750">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marL="457200" lvl="1" indent="0" eaLnBrk="1">
                <a:lnSpc>
                  <a:spcPct val="150000"/>
                </a:lnSpc>
                <a:spcBef>
                  <a:spcPts val="0"/>
                </a:spcBef>
                <a:spcAft>
                  <a:spcPts val="0"/>
                </a:spcAft>
                <a:buSzPct val="45000"/>
                <a:buFontTx/>
                <a:buNone/>
                <a:defRPr/>
              </a:pPr>
              <a:r>
                <a:rPr lang="en-US" altLang="en-US" sz="1800" b="1" dirty="0" smtClean="0">
                  <a:latin typeface="Times New Roman" pitchFamily="18" charset="0"/>
                </a:rPr>
                <a:t>Goal:</a:t>
              </a:r>
            </a:p>
            <a:p>
              <a:pPr lvl="1" eaLnBrk="1">
                <a:lnSpc>
                  <a:spcPct val="150000"/>
                </a:lnSpc>
                <a:spcBef>
                  <a:spcPts val="0"/>
                </a:spcBef>
                <a:spcAft>
                  <a:spcPts val="0"/>
                </a:spcAft>
                <a:buSzPct val="45000"/>
                <a:buFont typeface="Wingdings" pitchFamily="2" charset="2"/>
                <a:buChar char=""/>
                <a:defRPr/>
              </a:pPr>
              <a:r>
                <a:rPr lang="en-US" altLang="en-US" sz="1800" dirty="0" smtClean="0">
                  <a:latin typeface="Times New Roman" pitchFamily="18" charset="0"/>
                </a:rPr>
                <a:t>Model the growth of protest participants within a social network.</a:t>
              </a:r>
            </a:p>
            <a:p>
              <a:pPr lvl="1" eaLnBrk="1">
                <a:lnSpc>
                  <a:spcPct val="150000"/>
                </a:lnSpc>
                <a:spcBef>
                  <a:spcPts val="0"/>
                </a:spcBef>
                <a:spcAft>
                  <a:spcPts val="0"/>
                </a:spcAft>
                <a:buSzPct val="45000"/>
                <a:buFont typeface="Wingdings" pitchFamily="2" charset="2"/>
                <a:buChar char=""/>
                <a:defRPr/>
              </a:pPr>
              <a:r>
                <a:rPr lang="en-US" altLang="en-US" sz="1800" dirty="0" smtClean="0">
                  <a:latin typeface="Times New Roman" pitchFamily="18" charset="0"/>
                </a:rPr>
                <a:t>Understand the underlying social network and structural dynamics.</a:t>
              </a:r>
            </a:p>
          </p:txBody>
        </p:sp>
      </p:grpSp>
    </p:spTree>
    <p:extLst>
      <p:ext uri="{BB962C8B-B14F-4D97-AF65-F5344CB8AC3E}">
        <p14:creationId xmlns:p14="http://schemas.microsoft.com/office/powerpoint/2010/main" val="996602428"/>
      </p:ext>
    </p:extLst>
  </p:cSld>
  <p:clrMapOvr>
    <a:masterClrMapping/>
  </p:clrMapOvr>
  <mc:AlternateContent xmlns:mc="http://schemas.openxmlformats.org/markup-compatibility/2006" xmlns:p14="http://schemas.microsoft.com/office/powerpoint/2010/main">
    <mc:Choice Requires="p14">
      <p:transition spd="slow" p14:dur="2000" advTm="13078"/>
    </mc:Choice>
    <mc:Fallback xmlns="">
      <p:transition spd="slow" advTm="13078"/>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smtClean="0">
                <a:solidFill>
                  <a:srgbClr val="9ACCFF"/>
                </a:solidFill>
                <a:latin typeface="Arial (Headings)"/>
                <a:cs typeface="Arial (Headings)"/>
              </a:rPr>
              <a:t>Approach: </a:t>
            </a:r>
            <a:r>
              <a:rPr lang="en-US" altLang="en-US" sz="4400" dirty="0" err="1" smtClean="0">
                <a:solidFill>
                  <a:srgbClr val="9ACCFF"/>
                </a:solidFill>
                <a:latin typeface="Arial (Headings)"/>
                <a:cs typeface="Arial (Headings)"/>
              </a:rPr>
              <a:t>Bispace</a:t>
            </a:r>
            <a:r>
              <a:rPr lang="en-US" altLang="en-US" sz="4400" dirty="0" smtClean="0">
                <a:solidFill>
                  <a:srgbClr val="9ACCFF"/>
                </a:solidFill>
                <a:latin typeface="Arial (Headings)"/>
                <a:cs typeface="Arial (Headings)"/>
              </a:rPr>
              <a:t> model</a:t>
            </a:r>
            <a:endParaRPr lang="en-US" sz="4400" dirty="0">
              <a:solidFill>
                <a:srgbClr val="9ACCFF"/>
              </a:solidFill>
              <a:latin typeface="Arial (Headings)"/>
              <a:cs typeface="Arial (Headings)"/>
            </a:endParaRPr>
          </a:p>
        </p:txBody>
      </p:sp>
      <p:graphicFrame>
        <p:nvGraphicFramePr>
          <p:cNvPr id="5" name="Content Placeholder 3"/>
          <p:cNvGraphicFramePr>
            <a:graphicFrameLocks/>
          </p:cNvGraphicFramePr>
          <p:nvPr/>
        </p:nvGraphicFramePr>
        <p:xfrm>
          <a:off x="1428467" y="1982664"/>
          <a:ext cx="9071610" cy="49890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420688" y="1176338"/>
            <a:ext cx="9239250" cy="6130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TextBox 6"/>
          <p:cNvSpPr txBox="1"/>
          <p:nvPr/>
        </p:nvSpPr>
        <p:spPr>
          <a:xfrm>
            <a:off x="2738438" y="4929188"/>
            <a:ext cx="1284287" cy="279400"/>
          </a:xfrm>
          <a:prstGeom prst="rect">
            <a:avLst/>
          </a:prstGeom>
          <a:noFill/>
        </p:spPr>
        <p:txBody>
          <a:bodyPr wrap="none">
            <a:spAutoFit/>
          </a:bodyPr>
          <a:lstStyle/>
          <a:p>
            <a:pPr>
              <a:defRPr/>
            </a:pPr>
            <a:r>
              <a:rPr lang="en-US" sz="1213" dirty="0">
                <a:solidFill>
                  <a:schemeClr val="bg1"/>
                </a:solidFill>
              </a:rPr>
              <a:t># granmarcha132</a:t>
            </a:r>
          </a:p>
        </p:txBody>
      </p:sp>
      <p:cxnSp>
        <p:nvCxnSpPr>
          <p:cNvPr id="8" name="Straight Arrow Connector 7"/>
          <p:cNvCxnSpPr/>
          <p:nvPr/>
        </p:nvCxnSpPr>
        <p:spPr>
          <a:xfrm flipH="1">
            <a:off x="3913188" y="2759075"/>
            <a:ext cx="1568450" cy="174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45" idx="3"/>
          </p:cNvCxnSpPr>
          <p:nvPr/>
        </p:nvCxnSpPr>
        <p:spPr>
          <a:xfrm flipV="1">
            <a:off x="4724400" y="5414963"/>
            <a:ext cx="720725" cy="882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6" idx="2"/>
          </p:cNvCxnSpPr>
          <p:nvPr/>
        </p:nvCxnSpPr>
        <p:spPr>
          <a:xfrm>
            <a:off x="6551613" y="5670550"/>
            <a:ext cx="711200" cy="155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654675" y="3713163"/>
            <a:ext cx="3127375" cy="14493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713163" y="4251325"/>
            <a:ext cx="401637" cy="401638"/>
          </a:xfrm>
          <a:prstGeom prst="ellipse">
            <a:avLst/>
          </a:prstGeom>
          <a:solidFill>
            <a:srgbClr val="FF99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TextBox 11"/>
          <p:cNvSpPr txBox="1">
            <a:spLocks noChangeArrowheads="1"/>
          </p:cNvSpPr>
          <p:nvPr/>
        </p:nvSpPr>
        <p:spPr bwMode="auto">
          <a:xfrm rot="21426619">
            <a:off x="4284663" y="2611438"/>
            <a:ext cx="7000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3000"/>
              </a:lnSpc>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itchFamily="34" charset="0"/>
                <a:ea typeface="MS PGothic" pitchFamily="34" charset="-128"/>
              </a:defRPr>
            </a:lvl1pPr>
            <a:lvl2pPr marL="742950" indent="-285750">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a:lnSpc>
                <a:spcPct val="100000"/>
              </a:lnSpc>
              <a:spcAft>
                <a:spcPct val="0"/>
              </a:spcAft>
            </a:pPr>
            <a:r>
              <a:rPr lang="en-US" altLang="en-US" sz="1000">
                <a:solidFill>
                  <a:schemeClr val="bg1"/>
                </a:solidFill>
                <a:latin typeface="Calibri" pitchFamily="34" charset="0"/>
              </a:rPr>
              <a:t>#yosoy13</a:t>
            </a:r>
          </a:p>
        </p:txBody>
      </p:sp>
      <p:cxnSp>
        <p:nvCxnSpPr>
          <p:cNvPr id="14" name="Straight Arrow Connector 13"/>
          <p:cNvCxnSpPr>
            <a:stCxn id="44" idx="7"/>
          </p:cNvCxnSpPr>
          <p:nvPr/>
        </p:nvCxnSpPr>
        <p:spPr>
          <a:xfrm flipV="1">
            <a:off x="2892425" y="2805113"/>
            <a:ext cx="850900" cy="129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p:cNvCxnSpPr>
          <p:nvPr/>
        </p:nvCxnSpPr>
        <p:spPr>
          <a:xfrm flipH="1">
            <a:off x="3016250" y="4594225"/>
            <a:ext cx="755650" cy="1017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70250" y="4732338"/>
            <a:ext cx="531813" cy="8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843463" y="5651500"/>
            <a:ext cx="46037" cy="346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649913" y="5414963"/>
            <a:ext cx="374650" cy="849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010525" y="2698750"/>
            <a:ext cx="828675" cy="86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9" idx="6"/>
          </p:cNvCxnSpPr>
          <p:nvPr/>
        </p:nvCxnSpPr>
        <p:spPr>
          <a:xfrm flipV="1">
            <a:off x="7389813" y="3673475"/>
            <a:ext cx="1385887" cy="171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499225" y="4746625"/>
            <a:ext cx="1389063" cy="774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973263" y="1639888"/>
            <a:ext cx="7272337" cy="5207000"/>
          </a:xfrm>
          <a:prstGeom prst="ellipse">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TextBox 22"/>
          <p:cNvSpPr txBox="1"/>
          <p:nvPr/>
        </p:nvSpPr>
        <p:spPr>
          <a:xfrm>
            <a:off x="439738" y="1220788"/>
            <a:ext cx="2268537" cy="566737"/>
          </a:xfrm>
          <a:prstGeom prst="rect">
            <a:avLst/>
          </a:prstGeom>
          <a:noFill/>
        </p:spPr>
        <p:txBody>
          <a:bodyPr wrap="none">
            <a:spAutoFit/>
          </a:bodyPr>
          <a:lstStyle/>
          <a:p>
            <a:pPr>
              <a:defRPr/>
            </a:pPr>
            <a:r>
              <a:rPr lang="en-US" sz="3086" b="1" dirty="0"/>
              <a:t>Latent Space</a:t>
            </a:r>
          </a:p>
        </p:txBody>
      </p:sp>
      <p:sp>
        <p:nvSpPr>
          <p:cNvPr id="24" name="TextBox 23"/>
          <p:cNvSpPr txBox="1"/>
          <p:nvPr/>
        </p:nvSpPr>
        <p:spPr>
          <a:xfrm>
            <a:off x="3840163" y="1808163"/>
            <a:ext cx="3225800" cy="566737"/>
          </a:xfrm>
          <a:prstGeom prst="rect">
            <a:avLst/>
          </a:prstGeom>
          <a:noFill/>
        </p:spPr>
        <p:txBody>
          <a:bodyPr wrap="none">
            <a:spAutoFit/>
          </a:bodyPr>
          <a:lstStyle/>
          <a:p>
            <a:pPr>
              <a:defRPr/>
            </a:pPr>
            <a:r>
              <a:rPr lang="en-US" sz="3086" b="1" dirty="0"/>
              <a:t>Mentions network</a:t>
            </a:r>
          </a:p>
        </p:txBody>
      </p:sp>
      <p:cxnSp>
        <p:nvCxnSpPr>
          <p:cNvPr id="25" name="Straight Arrow Connector 24"/>
          <p:cNvCxnSpPr/>
          <p:nvPr/>
        </p:nvCxnSpPr>
        <p:spPr>
          <a:xfrm flipH="1" flipV="1">
            <a:off x="6792913" y="2560638"/>
            <a:ext cx="1947862" cy="1073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6" idx="7"/>
          </p:cNvCxnSpPr>
          <p:nvPr/>
        </p:nvCxnSpPr>
        <p:spPr>
          <a:xfrm flipV="1">
            <a:off x="7605713" y="4810125"/>
            <a:ext cx="404812" cy="873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7" name="Group 16"/>
          <p:cNvGrpSpPr>
            <a:grpSpLocks/>
          </p:cNvGrpSpPr>
          <p:nvPr/>
        </p:nvGrpSpPr>
        <p:grpSpPr bwMode="auto">
          <a:xfrm>
            <a:off x="6275388" y="1574801"/>
            <a:ext cx="1965325" cy="1735139"/>
            <a:chOff x="2520522" y="3052907"/>
            <a:chExt cx="750523" cy="1240343"/>
          </a:xfrm>
        </p:grpSpPr>
        <p:cxnSp>
          <p:nvCxnSpPr>
            <p:cNvPr id="28" name="Straight Connector 27"/>
            <p:cNvCxnSpPr/>
            <p:nvPr/>
          </p:nvCxnSpPr>
          <p:spPr>
            <a:xfrm flipH="1" flipV="1">
              <a:off x="2520522" y="4293249"/>
              <a:ext cx="3922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912758" y="3052907"/>
              <a:ext cx="358287" cy="1240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TextBox 14"/>
          <p:cNvSpPr txBox="1">
            <a:spLocks noChangeArrowheads="1"/>
          </p:cNvSpPr>
          <p:nvPr/>
        </p:nvSpPr>
        <p:spPr bwMode="auto">
          <a:xfrm>
            <a:off x="5459413" y="1236663"/>
            <a:ext cx="4141787" cy="338137"/>
          </a:xfrm>
          <a:prstGeom prst="rect">
            <a:avLst/>
          </a:prstGeom>
          <a:noFill/>
          <a:ln w="9525">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93000"/>
              </a:lnSpc>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itchFamily="34" charset="0"/>
                <a:ea typeface="MS PGothic" pitchFamily="34" charset="-128"/>
              </a:defRPr>
            </a:lvl1pPr>
            <a:lvl2pPr marL="742950" indent="-285750">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a:lnSpc>
                <a:spcPct val="100000"/>
              </a:lnSpc>
              <a:spcAft>
                <a:spcPct val="0"/>
              </a:spcAft>
            </a:pPr>
            <a:r>
              <a:rPr lang="en-US" altLang="en-US" sz="1600">
                <a:solidFill>
                  <a:schemeClr val="tx1"/>
                </a:solidFill>
                <a:latin typeface="Calibri" pitchFamily="34" charset="0"/>
                <a:cs typeface="Arial" pitchFamily="34" charset="0"/>
              </a:rPr>
              <a:t>We consider the mentions network to be stable</a:t>
            </a:r>
          </a:p>
        </p:txBody>
      </p:sp>
      <p:sp>
        <p:nvSpPr>
          <p:cNvPr id="31" name="Oval 30"/>
          <p:cNvSpPr/>
          <p:nvPr/>
        </p:nvSpPr>
        <p:spPr>
          <a:xfrm>
            <a:off x="2052638" y="6561138"/>
            <a:ext cx="269875" cy="269875"/>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Oval 31"/>
          <p:cNvSpPr/>
          <p:nvPr/>
        </p:nvSpPr>
        <p:spPr>
          <a:xfrm>
            <a:off x="806450" y="5553075"/>
            <a:ext cx="269875" cy="269875"/>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3" name="Oval 32"/>
          <p:cNvSpPr/>
          <p:nvPr/>
        </p:nvSpPr>
        <p:spPr>
          <a:xfrm>
            <a:off x="8934450" y="2078038"/>
            <a:ext cx="269875" cy="268287"/>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33"/>
          <p:cNvSpPr/>
          <p:nvPr/>
        </p:nvSpPr>
        <p:spPr>
          <a:xfrm>
            <a:off x="9018588" y="6297613"/>
            <a:ext cx="371475" cy="371475"/>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Oval 34"/>
          <p:cNvSpPr/>
          <p:nvPr/>
        </p:nvSpPr>
        <p:spPr>
          <a:xfrm>
            <a:off x="968375" y="4264025"/>
            <a:ext cx="269875" cy="268288"/>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Oval 35"/>
          <p:cNvSpPr/>
          <p:nvPr/>
        </p:nvSpPr>
        <p:spPr>
          <a:xfrm>
            <a:off x="6499225" y="6869113"/>
            <a:ext cx="269875" cy="269875"/>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7" name="Oval 36"/>
          <p:cNvSpPr/>
          <p:nvPr/>
        </p:nvSpPr>
        <p:spPr>
          <a:xfrm>
            <a:off x="1492250" y="2095500"/>
            <a:ext cx="401638" cy="401638"/>
          </a:xfrm>
          <a:prstGeom prst="ellipse">
            <a:avLst/>
          </a:prstGeom>
          <a:solidFill>
            <a:schemeClr val="accent6">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38"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2805113"/>
            <a:ext cx="12477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Straight Arrow Connector 38"/>
          <p:cNvCxnSpPr/>
          <p:nvPr/>
        </p:nvCxnSpPr>
        <p:spPr>
          <a:xfrm flipV="1">
            <a:off x="1154113" y="2438400"/>
            <a:ext cx="396875" cy="471488"/>
          </a:xfrm>
          <a:prstGeom prst="straightConnector1">
            <a:avLst/>
          </a:prstGeom>
          <a:ln>
            <a:solidFill>
              <a:schemeClr val="accent6">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1750" y="5726113"/>
            <a:ext cx="9715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1" name="Straight Arrow Connector 40"/>
          <p:cNvCxnSpPr>
            <a:stCxn id="35" idx="4"/>
          </p:cNvCxnSpPr>
          <p:nvPr/>
        </p:nvCxnSpPr>
        <p:spPr>
          <a:xfrm>
            <a:off x="1103313" y="4532313"/>
            <a:ext cx="1095375" cy="2105025"/>
          </a:xfrm>
          <a:prstGeom prst="straightConnector1">
            <a:avLst/>
          </a:prstGeom>
          <a:ln>
            <a:solidFill>
              <a:schemeClr val="accent6">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pic>
        <p:nvPicPr>
          <p:cNvPr id="42"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3800" y="6483350"/>
            <a:ext cx="10096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3" name="Straight Arrow Connector 42"/>
          <p:cNvCxnSpPr/>
          <p:nvPr/>
        </p:nvCxnSpPr>
        <p:spPr>
          <a:xfrm flipH="1">
            <a:off x="6769100" y="6483350"/>
            <a:ext cx="2249488" cy="520700"/>
          </a:xfrm>
          <a:prstGeom prst="straightConnector1">
            <a:avLst/>
          </a:prstGeom>
          <a:ln>
            <a:solidFill>
              <a:schemeClr val="accent6">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2574925" y="4041775"/>
            <a:ext cx="373063" cy="371475"/>
          </a:xfrm>
          <a:prstGeom prst="ellipse">
            <a:avLst/>
          </a:prstGeom>
          <a:blipFill rotWithShape="0">
            <a:blip r:embed="rId1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5" name="Oval 44"/>
          <p:cNvSpPr/>
          <p:nvPr/>
        </p:nvSpPr>
        <p:spPr>
          <a:xfrm>
            <a:off x="5389563" y="5097463"/>
            <a:ext cx="373062" cy="373062"/>
          </a:xfrm>
          <a:prstGeom prst="ellipse">
            <a:avLst/>
          </a:prstGeom>
          <a:blipFill rotWithShape="0">
            <a:blip r:embed="rId13"/>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6" name="Oval 45"/>
          <p:cNvSpPr/>
          <p:nvPr/>
        </p:nvSpPr>
        <p:spPr>
          <a:xfrm>
            <a:off x="7262813" y="5624513"/>
            <a:ext cx="401637" cy="401637"/>
          </a:xfrm>
          <a:prstGeom prst="ellipse">
            <a:avLst/>
          </a:prstGeom>
          <a:solidFill>
            <a:srgbClr val="FF99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Oval 46"/>
          <p:cNvSpPr/>
          <p:nvPr/>
        </p:nvSpPr>
        <p:spPr>
          <a:xfrm>
            <a:off x="4503738" y="4659313"/>
            <a:ext cx="371475" cy="373062"/>
          </a:xfrm>
          <a:prstGeom prst="ellipse">
            <a:avLst/>
          </a:prstGeom>
          <a:blipFill rotWithShape="0">
            <a:blip r:embed="rId13"/>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Oval 47"/>
          <p:cNvSpPr/>
          <p:nvPr/>
        </p:nvSpPr>
        <p:spPr>
          <a:xfrm>
            <a:off x="5946775" y="6264275"/>
            <a:ext cx="269875" cy="269875"/>
          </a:xfrm>
          <a:prstGeom prst="ellipse">
            <a:avLst/>
          </a:prstGeom>
          <a:solidFill>
            <a:srgbClr val="FF99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Oval 48"/>
          <p:cNvSpPr/>
          <p:nvPr/>
        </p:nvSpPr>
        <p:spPr>
          <a:xfrm>
            <a:off x="6988175" y="3643313"/>
            <a:ext cx="401638" cy="401637"/>
          </a:xfrm>
          <a:prstGeom prst="ellipse">
            <a:avLst/>
          </a:prstGeom>
          <a:solidFill>
            <a:srgbClr val="FF99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cxnSp>
        <p:nvCxnSpPr>
          <p:cNvPr id="50" name="Straight Arrow Connector 49"/>
          <p:cNvCxnSpPr>
            <a:endCxn id="47" idx="3"/>
          </p:cNvCxnSpPr>
          <p:nvPr/>
        </p:nvCxnSpPr>
        <p:spPr>
          <a:xfrm flipV="1">
            <a:off x="3921125" y="4976813"/>
            <a:ext cx="636588" cy="6842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34921824"/>
      </p:ext>
    </p:extLst>
  </p:cSld>
  <p:clrMapOvr>
    <a:masterClrMapping/>
  </p:clrMapOvr>
  <mc:AlternateContent xmlns:mc="http://schemas.openxmlformats.org/markup-compatibility/2006" xmlns:p14="http://schemas.microsoft.com/office/powerpoint/2010/main">
    <mc:Choice Requires="p14">
      <p:transition spd="slow" p14:dur="2000" advTm="146619"/>
    </mc:Choice>
    <mc:Fallback xmlns="">
      <p:transition spd="slow" advTm="1466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ppt_w</p:attrName>
                                        </p:attrNameLst>
                                      </p:cBhvr>
                                      <p:tavLst>
                                        <p:tav tm="0">
                                          <p:val>
                                            <p:fltVal val="0"/>
                                          </p:val>
                                        </p:tav>
                                        <p:tav tm="100000">
                                          <p:val>
                                            <p:strVal val="#ppt_w"/>
                                          </p:val>
                                        </p:tav>
                                      </p:tavLst>
                                    </p:anim>
                                    <p:anim calcmode="lin" valueType="num">
                                      <p:cBhvr>
                                        <p:cTn id="26" dur="500" fill="hold"/>
                                        <p:tgtEl>
                                          <p:spTgt spid="38"/>
                                        </p:tgtEl>
                                        <p:attrNameLst>
                                          <p:attrName>ppt_h</p:attrName>
                                        </p:attrNameLst>
                                      </p:cBhvr>
                                      <p:tavLst>
                                        <p:tav tm="0">
                                          <p:val>
                                            <p:fltVal val="0"/>
                                          </p:val>
                                        </p:tav>
                                        <p:tav tm="100000">
                                          <p:val>
                                            <p:strVal val="#ppt_h"/>
                                          </p:val>
                                        </p:tav>
                                      </p:tavLst>
                                    </p:anim>
                                    <p:animEffect transition="in" filter="fade">
                                      <p:cBhvr>
                                        <p:cTn id="27" dur="500"/>
                                        <p:tgtEl>
                                          <p:spTgt spid="38"/>
                                        </p:tgtEl>
                                      </p:cBhvr>
                                    </p:animEffect>
                                  </p:childTnLst>
                                </p:cTn>
                              </p:par>
                              <p:par>
                                <p:cTn id="28" presetID="53" presetClass="entr" presetSubtype="16"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fontScale="90000"/>
          </a:bodyPr>
          <a:lstStyle/>
          <a:p>
            <a:pPr algn="l"/>
            <a:r>
              <a:rPr lang="en-US" altLang="en-US" dirty="0" smtClean="0">
                <a:solidFill>
                  <a:srgbClr val="9ACCFF"/>
                </a:solidFill>
                <a:latin typeface="Arial (Headings)"/>
                <a:cs typeface="Arial (Headings)"/>
              </a:rPr>
              <a:t>Geometric Brownian motion (GBM)</a:t>
            </a:r>
            <a:endParaRPr lang="en-US" dirty="0">
              <a:solidFill>
                <a:srgbClr val="9ACCFF"/>
              </a:solidFill>
              <a:latin typeface="Arial (Headings)"/>
              <a:cs typeface="Arial (Headings)"/>
            </a:endParaRPr>
          </a:p>
        </p:txBody>
      </p:sp>
      <p:sp>
        <p:nvSpPr>
          <p:cNvPr id="5" name="Title 1"/>
          <p:cNvSpPr txBox="1">
            <a:spLocks/>
          </p:cNvSpPr>
          <p:nvPr/>
        </p:nvSpPr>
        <p:spPr bwMode="auto">
          <a:xfrm>
            <a:off x="790575" y="1233488"/>
            <a:ext cx="2819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lvl="0">
              <a:buNone/>
              <a:defRPr/>
            </a:defPPr>
            <a:lvl1pPr lvl="0" algn="ctr" rtl="0" eaLnBrk="0" fontAlgn="base" hangingPunct="0">
              <a:lnSpc>
                <a:spcPct val="93000"/>
              </a:lnSpc>
              <a:spcBef>
                <a:spcPct val="0"/>
              </a:spcBef>
              <a:spcAft>
                <a:spcPct val="0"/>
              </a:spcAft>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lang="en-US" sz="3600">
                <a:solidFill>
                  <a:srgbClr val="000000"/>
                </a:solidFill>
                <a:latin typeface="Arial" pitchFamily="18"/>
                <a:ea typeface="MS PGothic" panose="020B0600070205080204" pitchFamily="34" charset="-128"/>
              </a:defRPr>
            </a:lvl1pPr>
            <a:lvl2pPr lvl="1" algn="ctr" rtl="0" eaLnBrk="0" fontAlgn="base" hangingPunct="0">
              <a:lnSpc>
                <a:spcPct val="93000"/>
              </a:lnSpc>
              <a:spcBef>
                <a:spcPct val="0"/>
              </a:spcBef>
              <a:spcAft>
                <a:spcPct val="0"/>
              </a:spcAft>
              <a:buSzPct val="45000"/>
              <a:buFont typeface="StarSymbol"/>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2pPr>
            <a:lvl3pPr lvl="2" algn="ctr" rtl="0" eaLnBrk="0" fontAlgn="base" hangingPunct="0">
              <a:lnSpc>
                <a:spcPct val="93000"/>
              </a:lnSpc>
              <a:spcBef>
                <a:spcPct val="0"/>
              </a:spcBef>
              <a:spcAft>
                <a:spcPct val="0"/>
              </a:spcAft>
              <a:buSzPct val="45000"/>
              <a:buFont typeface="StarSymbol"/>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3pPr>
            <a:lvl4pPr lvl="3" algn="ctr" rtl="0" eaLnBrk="0" fontAlgn="base" hangingPunct="0">
              <a:lnSpc>
                <a:spcPct val="93000"/>
              </a:lnSpc>
              <a:spcBef>
                <a:spcPct val="0"/>
              </a:spcBef>
              <a:spcAft>
                <a:spcPct val="0"/>
              </a:spcAft>
              <a:buSzPct val="45000"/>
              <a:buFont typeface="StarSymbol"/>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4pPr>
            <a:lvl5pPr lvl="4" algn="ctr" rtl="0" eaLnBrk="0" fontAlgn="base" hangingPunct="0">
              <a:lnSpc>
                <a:spcPct val="93000"/>
              </a:lnSpc>
              <a:spcBef>
                <a:spcPct val="0"/>
              </a:spcBef>
              <a:spcAft>
                <a:spcPct val="0"/>
              </a:spcAft>
              <a:buSzPct val="45000"/>
              <a:buFont typeface="StarSymbol"/>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5pPr>
            <a:lvl6pPr marL="457200" lvl="5" algn="ctr" rtl="0" eaLnBrk="0" fontAlgn="base" hangingPunct="0">
              <a:lnSpc>
                <a:spcPct val="93000"/>
              </a:lnSpc>
              <a:spcBef>
                <a:spcPct val="0"/>
              </a:spcBef>
              <a:spcAft>
                <a:spcPct val="0"/>
              </a:spcAft>
              <a:buSzPct val="45000"/>
              <a:buFont typeface="StarSymbol"/>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6pPr>
            <a:lvl7pPr marL="914400" lvl="6" algn="ctr" rtl="0" eaLnBrk="0" fontAlgn="base" hangingPunct="0">
              <a:lnSpc>
                <a:spcPct val="93000"/>
              </a:lnSpc>
              <a:spcBef>
                <a:spcPct val="0"/>
              </a:spcBef>
              <a:spcAft>
                <a:spcPct val="0"/>
              </a:spcAft>
              <a:buSzPct val="45000"/>
              <a:buFont typeface="StarSymbol"/>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7pPr>
            <a:lvl8pPr marL="1371600" lvl="7" algn="ctr" rtl="0" eaLnBrk="0" fontAlgn="base" hangingPunct="0">
              <a:lnSpc>
                <a:spcPct val="93000"/>
              </a:lnSpc>
              <a:spcBef>
                <a:spcPct val="0"/>
              </a:spcBef>
              <a:spcAft>
                <a:spcPct val="0"/>
              </a:spcAft>
              <a:buSzPct val="45000"/>
              <a:buFont typeface="StarSymbol"/>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8pPr>
            <a:lvl9pPr marL="1828800" lvl="8" algn="ctr" rtl="0" eaLnBrk="0" fontAlgn="base" hangingPunct="0">
              <a:lnSpc>
                <a:spcPct val="93000"/>
              </a:lnSpc>
              <a:spcBef>
                <a:spcPct val="0"/>
              </a:spcBef>
              <a:spcAft>
                <a:spcPct val="0"/>
              </a:spcAft>
              <a:buSzPct val="45000"/>
              <a:buFont typeface="StarSymbol"/>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9pPr>
          </a:lstStyle>
          <a:p>
            <a:pPr eaLnBrk="1" fontAlgn="auto">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r>
              <a:rPr sz="2400" b="1" kern="0" dirty="0" smtClean="0">
                <a:solidFill>
                  <a:schemeClr val="tx1"/>
                </a:solidFill>
                <a:latin typeface="Times New Roman" pitchFamily="18" charset="0"/>
                <a:ea typeface="ＭＳ Ｐゴシック" charset="0"/>
                <a:cs typeface="Times New Roman" pitchFamily="18" charset="0"/>
              </a:rPr>
              <a:t>Brownian distance</a:t>
            </a:r>
          </a:p>
        </p:txBody>
      </p:sp>
      <p:pic>
        <p:nvPicPr>
          <p:cNvPr id="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713" y="1628775"/>
            <a:ext cx="3670300"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
          <p:cNvSpPr>
            <a:spLocks noChangeArrowheads="1"/>
          </p:cNvSpPr>
          <p:nvPr/>
        </p:nvSpPr>
        <p:spPr bwMode="auto">
          <a:xfrm>
            <a:off x="406400" y="4786313"/>
            <a:ext cx="4551363"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3000"/>
              </a:lnSpc>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itchFamily="34" charset="0"/>
                <a:ea typeface="MS PGothic" pitchFamily="34" charset="-128"/>
              </a:defRPr>
            </a:lvl1pPr>
            <a:lvl2pPr marL="742950" indent="-285750">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marL="0" indent="0">
              <a:defRPr/>
            </a:pPr>
            <a:r>
              <a:rPr lang="en-US" altLang="en-US" sz="1800" dirty="0" smtClean="0">
                <a:latin typeface="Times New Roman" pitchFamily="18" charset="0"/>
                <a:cs typeface="Times New Roman" pitchFamily="18" charset="0"/>
              </a:rPr>
              <a:t>  </a:t>
            </a:r>
          </a:p>
          <a:p>
            <a:pPr>
              <a:buFont typeface="Courier New" pitchFamily="49" charset="0"/>
              <a:buChar char="o"/>
              <a:defRPr/>
            </a:pPr>
            <a:r>
              <a:rPr lang="en-US" altLang="en-US" sz="1800" dirty="0" smtClean="0">
                <a:latin typeface="Times New Roman" pitchFamily="18" charset="0"/>
                <a:cs typeface="Times New Roman" pitchFamily="18" charset="0"/>
              </a:rPr>
              <a:t>We define the Brownian distance, which depends on the mention frequency and number of common direct neighbors </a:t>
            </a:r>
          </a:p>
          <a:p>
            <a:pPr>
              <a:buFont typeface="Courier New" pitchFamily="49" charset="0"/>
              <a:buChar char="o"/>
              <a:defRPr/>
            </a:pPr>
            <a:r>
              <a:rPr lang="en-US" altLang="en-US" sz="1800" dirty="0" smtClean="0">
                <a:latin typeface="Times New Roman" pitchFamily="18" charset="0"/>
                <a:cs typeface="Times New Roman" pitchFamily="18" charset="0"/>
              </a:rPr>
              <a:t>Brownian distance is a measurement of the  closeness and diffusion possibility of the nodes</a:t>
            </a:r>
          </a:p>
        </p:txBody>
      </p:sp>
      <p:sp>
        <p:nvSpPr>
          <p:cNvPr id="8" name="Title 1"/>
          <p:cNvSpPr txBox="1">
            <a:spLocks/>
          </p:cNvSpPr>
          <p:nvPr/>
        </p:nvSpPr>
        <p:spPr bwMode="auto">
          <a:xfrm>
            <a:off x="5954713" y="1265238"/>
            <a:ext cx="2819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lang="en-US" sz="3600">
                <a:solidFill>
                  <a:srgbClr val="000000"/>
                </a:solidFill>
                <a:latin typeface="Arial" pitchFamily="18"/>
                <a:ea typeface="MS PGothic" panose="020B0600070205080204" pitchFamily="34" charset="-128"/>
              </a:defRPr>
            </a:lvl1pPr>
            <a:lvl2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2pPr>
            <a:lvl3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3pPr>
            <a:lvl4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4pPr>
            <a:lvl5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5pPr>
            <a:lvl6pPr marL="4572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6pPr>
            <a:lvl7pPr marL="9144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7pPr>
            <a:lvl8pPr marL="13716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8pPr>
            <a:lvl9pPr marL="18288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9pPr>
          </a:lstStyle>
          <a:p>
            <a:pPr eaLnBrk="1">
              <a:defRPr/>
            </a:pPr>
            <a:r>
              <a:rPr altLang="en-US" sz="2400" b="1" kern="0" dirty="0" smtClean="0">
                <a:solidFill>
                  <a:schemeClr val="tx1"/>
                </a:solidFill>
                <a:latin typeface="Times New Roman" panose="02020603050405020304" pitchFamily="18" charset="0"/>
                <a:cs typeface="Times New Roman" panose="02020603050405020304" pitchFamily="18" charset="0"/>
              </a:rPr>
              <a:t>Trust function</a:t>
            </a:r>
          </a:p>
        </p:txBody>
      </p:sp>
      <p:pic>
        <p:nvPicPr>
          <p:cNvPr id="9"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35625" y="1830388"/>
            <a:ext cx="3352800"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
          <p:cNvSpPr>
            <a:spLocks noChangeArrowheads="1"/>
          </p:cNvSpPr>
          <p:nvPr/>
        </p:nvSpPr>
        <p:spPr bwMode="auto">
          <a:xfrm>
            <a:off x="5456238" y="4008438"/>
            <a:ext cx="441960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3000"/>
              </a:lnSpc>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itchFamily="34" charset="0"/>
                <a:ea typeface="MS PGothic" pitchFamily="34" charset="-128"/>
              </a:defRPr>
            </a:lvl1pPr>
            <a:lvl2pPr marL="742950" indent="-285750">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a:buFont typeface="Courier New" pitchFamily="49" charset="0"/>
              <a:buChar char="o"/>
            </a:pPr>
            <a:r>
              <a:rPr lang="en-US" altLang="en-US" sz="1800" dirty="0">
                <a:latin typeface="Times New Roman" pitchFamily="18" charset="0"/>
                <a:cs typeface="Times New Roman" pitchFamily="18" charset="0"/>
              </a:rPr>
              <a:t>We define </a:t>
            </a:r>
            <a:r>
              <a:rPr lang="en-US" altLang="en-US" sz="1800" dirty="0" err="1">
                <a:latin typeface="Times New Roman" pitchFamily="18" charset="0"/>
                <a:cs typeface="Times New Roman" pitchFamily="18" charset="0"/>
              </a:rPr>
              <a:t>v</a:t>
            </a:r>
            <a:r>
              <a:rPr lang="en-US" altLang="en-US" sz="1800" baseline="30000" dirty="0" err="1">
                <a:latin typeface="Times New Roman" pitchFamily="18" charset="0"/>
                <a:cs typeface="Times New Roman" pitchFamily="18" charset="0"/>
              </a:rPr>
              <a:t>j</a:t>
            </a:r>
            <a:r>
              <a:rPr lang="en-US" altLang="en-US" sz="1800" dirty="0">
                <a:latin typeface="Times New Roman" pitchFamily="18" charset="0"/>
                <a:cs typeface="Times New Roman" pitchFamily="18" charset="0"/>
              </a:rPr>
              <a:t> trust function with v</a:t>
            </a:r>
            <a:r>
              <a:rPr lang="en-US" altLang="en-US" sz="1800" baseline="30000" dirty="0">
                <a:latin typeface="Times New Roman" pitchFamily="18" charset="0"/>
                <a:cs typeface="Times New Roman" pitchFamily="18" charset="0"/>
              </a:rPr>
              <a:t>i </a:t>
            </a:r>
            <a:r>
              <a:rPr lang="en-US" altLang="en-US" sz="1800" dirty="0">
                <a:latin typeface="Times New Roman" pitchFamily="18" charset="0"/>
                <a:cs typeface="Times New Roman" pitchFamily="18" charset="0"/>
              </a:rPr>
              <a:t>at time t as </a:t>
            </a:r>
            <a:r>
              <a:rPr lang="en-US" altLang="en-US" sz="1800" dirty="0" err="1">
                <a:latin typeface="Times New Roman" pitchFamily="18" charset="0"/>
                <a:cs typeface="Times New Roman" pitchFamily="18" charset="0"/>
              </a:rPr>
              <a:t>S</a:t>
            </a:r>
            <a:r>
              <a:rPr lang="en-US" altLang="en-US" sz="1800" baseline="-25000" dirty="0" err="1">
                <a:latin typeface="Times New Roman" pitchFamily="18" charset="0"/>
                <a:cs typeface="Times New Roman" pitchFamily="18" charset="0"/>
              </a:rPr>
              <a:t>t</a:t>
            </a:r>
            <a:r>
              <a:rPr lang="en-US" altLang="en-US" sz="1800" baseline="30000" dirty="0" err="1">
                <a:latin typeface="Times New Roman" pitchFamily="18" charset="0"/>
                <a:cs typeface="Times New Roman" pitchFamily="18" charset="0"/>
              </a:rPr>
              <a:t>ij</a:t>
            </a:r>
            <a:endParaRPr lang="en-US" altLang="en-US" sz="1800" baseline="30000" dirty="0">
              <a:latin typeface="Times New Roman" pitchFamily="18" charset="0"/>
              <a:cs typeface="Times New Roman" pitchFamily="18" charset="0"/>
            </a:endParaRPr>
          </a:p>
          <a:p>
            <a:pPr>
              <a:buFont typeface="Courier New" pitchFamily="49" charset="0"/>
              <a:buChar char="o"/>
            </a:pPr>
            <a:r>
              <a:rPr lang="en-US" altLang="en-US" sz="1800" dirty="0">
                <a:latin typeface="Times New Roman" pitchFamily="18" charset="0"/>
                <a:cs typeface="Times New Roman" pitchFamily="18" charset="0"/>
              </a:rPr>
              <a:t>W</a:t>
            </a:r>
            <a:r>
              <a:rPr lang="en-US" altLang="en-US" sz="1800" dirty="0" smtClean="0">
                <a:latin typeface="Times New Roman" pitchFamily="18" charset="0"/>
                <a:cs typeface="Times New Roman" pitchFamily="18" charset="0"/>
              </a:rPr>
              <a:t>e </a:t>
            </a:r>
            <a:r>
              <a:rPr lang="en-US" altLang="en-US" sz="1800" dirty="0">
                <a:latin typeface="Times New Roman" pitchFamily="18" charset="0"/>
                <a:cs typeface="Times New Roman" pitchFamily="18" charset="0"/>
              </a:rPr>
              <a:t>modeled the trust function S</a:t>
            </a:r>
            <a:r>
              <a:rPr lang="en-US" altLang="en-US" sz="1800" baseline="-25000" dirty="0">
                <a:latin typeface="Times New Roman" pitchFamily="18" charset="0"/>
                <a:cs typeface="Times New Roman" pitchFamily="18" charset="0"/>
              </a:rPr>
              <a:t>t</a:t>
            </a:r>
            <a:r>
              <a:rPr lang="en-US" altLang="en-US" sz="1800" dirty="0">
                <a:latin typeface="Times New Roman" pitchFamily="18" charset="0"/>
                <a:cs typeface="Times New Roman" pitchFamily="18" charset="0"/>
              </a:rPr>
              <a:t>  as a GBM process:  </a:t>
            </a:r>
            <a:r>
              <a:rPr lang="en-US" altLang="en-US" sz="1800" dirty="0" err="1">
                <a:latin typeface="Times New Roman" pitchFamily="18" charset="0"/>
                <a:cs typeface="Times New Roman" pitchFamily="18" charset="0"/>
              </a:rPr>
              <a:t>S</a:t>
            </a:r>
            <a:r>
              <a:rPr lang="en-US" altLang="en-US" sz="1800" baseline="-25000" dirty="0" err="1">
                <a:latin typeface="Times New Roman" pitchFamily="18" charset="0"/>
                <a:cs typeface="Times New Roman" pitchFamily="18" charset="0"/>
              </a:rPr>
              <a:t>t</a:t>
            </a:r>
            <a:r>
              <a:rPr lang="en-US" altLang="en-US" sz="1800" baseline="30000" dirty="0" err="1">
                <a:latin typeface="Times New Roman" pitchFamily="18" charset="0"/>
                <a:cs typeface="Times New Roman" pitchFamily="18" charset="0"/>
              </a:rPr>
              <a:t>ij</a:t>
            </a:r>
            <a:r>
              <a:rPr lang="en-US" altLang="en-US" sz="1800" baseline="30000" dirty="0">
                <a:latin typeface="Times New Roman" pitchFamily="18" charset="0"/>
                <a:cs typeface="Times New Roman" pitchFamily="18" charset="0"/>
              </a:rPr>
              <a:t>    </a:t>
            </a:r>
            <a:r>
              <a:rPr lang="en-US" altLang="en-US" sz="1800" b="1" dirty="0">
                <a:latin typeface="Times New Roman" pitchFamily="18" charset="0"/>
                <a:cs typeface="Times New Roman" pitchFamily="18" charset="0"/>
              </a:rPr>
              <a:t>~ </a:t>
            </a:r>
            <a:r>
              <a:rPr lang="en-US" altLang="en-US" sz="1800" dirty="0">
                <a:latin typeface="Times New Roman" pitchFamily="18" charset="0"/>
                <a:cs typeface="Times New Roman" pitchFamily="18" charset="0"/>
              </a:rPr>
              <a:t>GBM </a:t>
            </a:r>
          </a:p>
        </p:txBody>
      </p:sp>
      <p:sp>
        <p:nvSpPr>
          <p:cNvPr id="11" name="Title 1"/>
          <p:cNvSpPr txBox="1">
            <a:spLocks/>
          </p:cNvSpPr>
          <p:nvPr/>
        </p:nvSpPr>
        <p:spPr bwMode="auto">
          <a:xfrm>
            <a:off x="5635625" y="5578475"/>
            <a:ext cx="26654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lang="en-US" sz="3600">
                <a:solidFill>
                  <a:srgbClr val="000000"/>
                </a:solidFill>
                <a:latin typeface="Arial" pitchFamily="18"/>
                <a:ea typeface="MS PGothic" panose="020B0600070205080204" pitchFamily="34" charset="-128"/>
              </a:defRPr>
            </a:lvl1pPr>
            <a:lvl2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2pPr>
            <a:lvl3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3pPr>
            <a:lvl4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4pPr>
            <a:lvl5pPr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ea typeface="MS PGothic" panose="020B0600070205080204" pitchFamily="34" charset="-128"/>
              </a:defRPr>
            </a:lvl5pPr>
            <a:lvl6pPr marL="4572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6pPr>
            <a:lvl7pPr marL="9144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7pPr>
            <a:lvl8pPr marL="13716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8pPr>
            <a:lvl9pPr marL="1828800" algn="ctr" rtl="0" eaLnBrk="0" fontAlgn="base" hangingPunct="0">
              <a:lnSpc>
                <a:spcPct val="93000"/>
              </a:lnSpc>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600">
                <a:solidFill>
                  <a:srgbClr val="000000"/>
                </a:solidFill>
                <a:latin typeface="Arial" pitchFamily="34" charset="0"/>
              </a:defRPr>
            </a:lvl9pPr>
          </a:lstStyle>
          <a:p>
            <a:pPr algn="l" eaLnBrk="1">
              <a:defRPr/>
            </a:pPr>
            <a:r>
              <a:rPr altLang="en-US" sz="2400" b="1" kern="0" dirty="0" smtClean="0">
                <a:solidFill>
                  <a:schemeClr val="tx1"/>
                </a:solidFill>
                <a:latin typeface="Times New Roman" pitchFamily="18" charset="0"/>
                <a:cs typeface="Times New Roman" pitchFamily="18" charset="0"/>
              </a:rPr>
              <a:t>Infection condition:</a:t>
            </a:r>
          </a:p>
        </p:txBody>
      </p:sp>
      <p:sp>
        <p:nvSpPr>
          <p:cNvPr id="12" name="Rectangle 7"/>
          <p:cNvSpPr>
            <a:spLocks noChangeArrowheads="1"/>
          </p:cNvSpPr>
          <p:nvPr/>
        </p:nvSpPr>
        <p:spPr bwMode="auto">
          <a:xfrm>
            <a:off x="5573713" y="6145213"/>
            <a:ext cx="20574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3000"/>
              </a:lnSpc>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itchFamily="34" charset="0"/>
                <a:ea typeface="MS PGothic" pitchFamily="34" charset="-128"/>
              </a:defRPr>
            </a:lvl1pPr>
            <a:lvl2pPr marL="742950" indent="-285750">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r>
              <a:rPr lang="en-US" altLang="zh-CN" sz="2000" dirty="0">
                <a:latin typeface="Times New Roman" pitchFamily="18" charset="0"/>
                <a:cs typeface="Times New Roman" pitchFamily="18" charset="0"/>
              </a:rPr>
              <a:t>l</a:t>
            </a:r>
            <a:r>
              <a:rPr lang="en-US" altLang="en-US" sz="2000" dirty="0">
                <a:latin typeface="Times New Roman" pitchFamily="18" charset="0"/>
                <a:cs typeface="Times New Roman" pitchFamily="18" charset="0"/>
              </a:rPr>
              <a:t>n (</a:t>
            </a:r>
            <a:r>
              <a:rPr lang="en-US" altLang="en-US" sz="2000" dirty="0" err="1">
                <a:latin typeface="Times New Roman" pitchFamily="18" charset="0"/>
                <a:cs typeface="Times New Roman" pitchFamily="18" charset="0"/>
              </a:rPr>
              <a:t>S</a:t>
            </a:r>
            <a:r>
              <a:rPr lang="en-US" altLang="en-US" sz="2000" baseline="-25000" dirty="0" err="1">
                <a:latin typeface="Times New Roman" pitchFamily="18" charset="0"/>
                <a:cs typeface="Times New Roman" pitchFamily="18" charset="0"/>
              </a:rPr>
              <a:t>t</a:t>
            </a:r>
            <a:r>
              <a:rPr lang="en-US" altLang="en-US" sz="2000" baseline="30000" dirty="0" err="1">
                <a:latin typeface="Times New Roman" pitchFamily="18" charset="0"/>
                <a:cs typeface="Times New Roman" pitchFamily="18" charset="0"/>
              </a:rPr>
              <a:t>ij</a:t>
            </a:r>
            <a:r>
              <a:rPr lang="en-US" altLang="en-US" sz="2000" dirty="0">
                <a:latin typeface="Times New Roman" pitchFamily="18" charset="0"/>
                <a:cs typeface="Times New Roman" pitchFamily="18" charset="0"/>
              </a:rPr>
              <a:t> ) &gt;= </a:t>
            </a:r>
            <a:r>
              <a:rPr lang="en-US" altLang="en-US" sz="2000" dirty="0" err="1">
                <a:latin typeface="Times New Roman" pitchFamily="18" charset="0"/>
                <a:cs typeface="Times New Roman" pitchFamily="18" charset="0"/>
              </a:rPr>
              <a:t>d</a:t>
            </a:r>
            <a:r>
              <a:rPr lang="en-US" altLang="en-US" sz="2000" baseline="-25000" dirty="0" err="1">
                <a:latin typeface="Times New Roman" pitchFamily="18" charset="0"/>
                <a:cs typeface="Times New Roman" pitchFamily="18" charset="0"/>
              </a:rPr>
              <a:t>ij</a:t>
            </a:r>
            <a:endParaRPr lang="en-US" altLang="en-US" sz="2000" baseline="-25000" dirty="0">
              <a:latin typeface="Times New Roman" pitchFamily="18" charset="0"/>
              <a:cs typeface="Times New Roman" pitchFamily="18" charset="0"/>
            </a:endParaRPr>
          </a:p>
        </p:txBody>
      </p:sp>
      <p:pic>
        <p:nvPicPr>
          <p:cNvPr id="13" name="Picture 17" descr="C:\Users\jf\AppData\Roaming\Tencent\Users\156747953\QQ\WinTemp\RichOle\9LW32P_T13{P%NHDQPHK{G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25" y="3870325"/>
            <a:ext cx="3470275"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71799999"/>
      </p:ext>
    </p:extLst>
  </p:cSld>
  <p:clrMapOvr>
    <a:masterClrMapping/>
  </p:clrMapOvr>
  <mc:AlternateContent xmlns:mc="http://schemas.openxmlformats.org/markup-compatibility/2006" xmlns:p14="http://schemas.microsoft.com/office/powerpoint/2010/main">
    <mc:Choice Requires="p14">
      <p:transition spd="slow" p14:dur="2000" advTm="129274"/>
    </mc:Choice>
    <mc:Fallback xmlns="">
      <p:transition spd="slow" advTm="129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smtClean="0">
                <a:solidFill>
                  <a:srgbClr val="9ACCFF"/>
                </a:solidFill>
                <a:latin typeface="Arial (Headings)"/>
                <a:cs typeface="Arial (Headings)"/>
              </a:rPr>
              <a:t>GBM propagation</a:t>
            </a:r>
            <a:endParaRPr lang="en-US" sz="4400" dirty="0">
              <a:solidFill>
                <a:srgbClr val="9ACCFF"/>
              </a:solidFill>
              <a:latin typeface="Arial (Headings)"/>
              <a:cs typeface="Arial (Headings)"/>
            </a:endParaRPr>
          </a:p>
        </p:txBody>
      </p:sp>
      <p:sp>
        <p:nvSpPr>
          <p:cNvPr id="8" name="Title 1"/>
          <p:cNvSpPr txBox="1">
            <a:spLocks/>
          </p:cNvSpPr>
          <p:nvPr/>
        </p:nvSpPr>
        <p:spPr>
          <a:xfrm>
            <a:off x="540400" y="3488877"/>
            <a:ext cx="3935760" cy="470834"/>
          </a:xfrm>
          <a:prstGeom prst="rect">
            <a:avLst/>
          </a:prstGeom>
        </p:spPr>
        <p:txBody>
          <a:bodyPr vert="horz" lIns="100794" tIns="50397" rIns="100794" bIns="50397" rtlCol="0" anchor="ctr">
            <a:spAutoFit/>
          </a:bodyPr>
          <a:lstStyle>
            <a:lvl1pPr algn="ctr" defTabSz="503972" rtl="0" eaLnBrk="1" latinLnBrk="0" hangingPunct="1">
              <a:spcBef>
                <a:spcPct val="0"/>
              </a:spcBef>
              <a:buNone/>
              <a:defRPr sz="4900" kern="1200">
                <a:solidFill>
                  <a:schemeClr val="tx1"/>
                </a:solidFill>
                <a:latin typeface="+mj-lt"/>
                <a:ea typeface="+mj-ea"/>
                <a:cs typeface="+mj-cs"/>
              </a:defRPr>
            </a:lvl1pPr>
          </a:lstStyle>
          <a:p>
            <a:pPr algn="l"/>
            <a:r>
              <a:rPr lang="en-US" altLang="en-US" sz="2399" b="1" dirty="0" smtClean="0">
                <a:latin typeface="Times New Roman" panose="02020603050405020304" pitchFamily="18" charset="0"/>
                <a:cs typeface="Times New Roman" panose="02020603050405020304" pitchFamily="18" charset="0"/>
              </a:rPr>
              <a:t>GBM parameter estimation</a:t>
            </a:r>
            <a:endParaRPr lang="en-US" altLang="en-US" sz="2399" b="1" dirty="0">
              <a:latin typeface="Times New Roman" panose="02020603050405020304" pitchFamily="18" charset="0"/>
              <a:cs typeface="Times New Roman" panose="02020603050405020304" pitchFamily="18" charset="0"/>
            </a:endParaRPr>
          </a:p>
        </p:txBody>
      </p:sp>
      <p:pic>
        <p:nvPicPr>
          <p:cNvPr id="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8969" y="1267618"/>
            <a:ext cx="3551706" cy="647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220" y="2072227"/>
            <a:ext cx="1561608" cy="42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4"/>
          <p:cNvSpPr>
            <a:spLocks noChangeArrowheads="1"/>
          </p:cNvSpPr>
          <p:nvPr/>
        </p:nvSpPr>
        <p:spPr bwMode="auto">
          <a:xfrm>
            <a:off x="544342" y="2132532"/>
            <a:ext cx="1160097" cy="36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3000"/>
              </a:lnSpc>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ct val="100000"/>
              </a:lnSpc>
              <a:spcAft>
                <a:spcPct val="0"/>
              </a:spcAft>
            </a:pPr>
            <a:r>
              <a:rPr lang="en-US" altLang="en-US" sz="1799">
                <a:solidFill>
                  <a:schemeClr val="tx1"/>
                </a:solidFill>
                <a:latin typeface="CMR9"/>
              </a:rPr>
              <a:t>At time t, </a:t>
            </a:r>
            <a:endParaRPr lang="en-US" altLang="en-US" sz="1799">
              <a:solidFill>
                <a:schemeClr val="tx1"/>
              </a:solidFill>
              <a:latin typeface="Calibri" panose="020F0502020204030204" pitchFamily="34" charset="0"/>
            </a:endParaRPr>
          </a:p>
        </p:txBody>
      </p:sp>
      <p:sp>
        <p:nvSpPr>
          <p:cNvPr id="12" name="Rectangle 15"/>
          <p:cNvSpPr>
            <a:spLocks noChangeArrowheads="1"/>
          </p:cNvSpPr>
          <p:nvPr/>
        </p:nvSpPr>
        <p:spPr bwMode="auto">
          <a:xfrm>
            <a:off x="544342" y="2821291"/>
            <a:ext cx="914112" cy="36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3000"/>
              </a:lnSpc>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nSpc>
                <a:spcPct val="100000"/>
              </a:lnSpc>
              <a:spcAft>
                <a:spcPct val="0"/>
              </a:spcAft>
            </a:pPr>
            <a:r>
              <a:rPr lang="en-US" altLang="en-US" sz="1799">
                <a:solidFill>
                  <a:schemeClr val="tx1"/>
                </a:solidFill>
                <a:latin typeface="CMR9"/>
              </a:rPr>
              <a:t>At time  </a:t>
            </a:r>
            <a:endParaRPr lang="en-US" altLang="en-US" sz="1799">
              <a:solidFill>
                <a:schemeClr val="tx1"/>
              </a:solidFill>
              <a:latin typeface="Calibri" panose="020F0502020204030204" pitchFamily="34" charset="0"/>
            </a:endParaRPr>
          </a:p>
        </p:txBody>
      </p:sp>
      <p:pic>
        <p:nvPicPr>
          <p:cNvPr id="13"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5281" y="2657830"/>
            <a:ext cx="5265666" cy="61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15605" y="2827639"/>
            <a:ext cx="752238" cy="35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4342" y="4086130"/>
            <a:ext cx="6413067" cy="96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145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smtClean="0">
                <a:solidFill>
                  <a:srgbClr val="9ACCFF"/>
                </a:solidFill>
                <a:latin typeface="Arial (Headings)"/>
                <a:cs typeface="Arial (Headings)"/>
              </a:rPr>
              <a:t>Latent space: Poisson model</a:t>
            </a:r>
            <a:endParaRPr lang="en-US" sz="4400" dirty="0">
              <a:solidFill>
                <a:srgbClr val="9ACCFF"/>
              </a:solidFill>
              <a:latin typeface="Arial (Headings)"/>
              <a:cs typeface="Arial (Headings)"/>
            </a:endParaRPr>
          </a:p>
        </p:txBody>
      </p:sp>
      <p:sp>
        <p:nvSpPr>
          <p:cNvPr id="5" name="TextBox 4"/>
          <p:cNvSpPr txBox="1"/>
          <p:nvPr/>
        </p:nvSpPr>
        <p:spPr>
          <a:xfrm>
            <a:off x="2738438" y="4929188"/>
            <a:ext cx="1284287" cy="279400"/>
          </a:xfrm>
          <a:prstGeom prst="rect">
            <a:avLst/>
          </a:prstGeom>
          <a:noFill/>
        </p:spPr>
        <p:txBody>
          <a:bodyPr wrap="none">
            <a:spAutoFit/>
          </a:bodyPr>
          <a:lstStyle/>
          <a:p>
            <a:pPr>
              <a:defRPr/>
            </a:pPr>
            <a:r>
              <a:rPr lang="en-US" sz="1213" dirty="0">
                <a:solidFill>
                  <a:schemeClr val="bg1"/>
                </a:solidFill>
              </a:rPr>
              <a:t># granmarcha132</a:t>
            </a:r>
          </a:p>
        </p:txBody>
      </p:sp>
      <p:sp>
        <p:nvSpPr>
          <p:cNvPr id="6" name="TextBox 5"/>
          <p:cNvSpPr txBox="1"/>
          <p:nvPr/>
        </p:nvSpPr>
        <p:spPr>
          <a:xfrm>
            <a:off x="2540000" y="2789238"/>
            <a:ext cx="671513" cy="228600"/>
          </a:xfrm>
          <a:prstGeom prst="rect">
            <a:avLst/>
          </a:prstGeom>
          <a:noFill/>
        </p:spPr>
        <p:txBody>
          <a:bodyPr>
            <a:spAutoFit/>
          </a:bodyPr>
          <a:lstStyle/>
          <a:p>
            <a:pPr>
              <a:defRPr/>
            </a:pPr>
            <a:r>
              <a:rPr lang="en-US" sz="882" dirty="0">
                <a:solidFill>
                  <a:schemeClr val="bg1"/>
                </a:solidFill>
              </a:rPr>
              <a:t>#yosoy13</a:t>
            </a:r>
          </a:p>
        </p:txBody>
      </p:sp>
      <p:sp>
        <p:nvSpPr>
          <p:cNvPr id="7" name="Oval 6"/>
          <p:cNvSpPr/>
          <p:nvPr/>
        </p:nvSpPr>
        <p:spPr>
          <a:xfrm>
            <a:off x="2762250" y="6840538"/>
            <a:ext cx="269875" cy="269875"/>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Oval 7"/>
          <p:cNvSpPr/>
          <p:nvPr/>
        </p:nvSpPr>
        <p:spPr>
          <a:xfrm>
            <a:off x="369888" y="1308100"/>
            <a:ext cx="269875" cy="269875"/>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Oval 8"/>
          <p:cNvSpPr/>
          <p:nvPr/>
        </p:nvSpPr>
        <p:spPr>
          <a:xfrm>
            <a:off x="8934450" y="2078038"/>
            <a:ext cx="269875" cy="268287"/>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Oval 9"/>
          <p:cNvSpPr/>
          <p:nvPr/>
        </p:nvSpPr>
        <p:spPr>
          <a:xfrm>
            <a:off x="9018588" y="6297613"/>
            <a:ext cx="371475" cy="371475"/>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Oval 10"/>
          <p:cNvSpPr/>
          <p:nvPr/>
        </p:nvSpPr>
        <p:spPr>
          <a:xfrm>
            <a:off x="511175" y="6178550"/>
            <a:ext cx="269875" cy="268288"/>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Oval 11"/>
          <p:cNvSpPr/>
          <p:nvPr/>
        </p:nvSpPr>
        <p:spPr>
          <a:xfrm>
            <a:off x="6499225" y="6869113"/>
            <a:ext cx="269875" cy="269875"/>
          </a:xfrm>
          <a:prstGeom prst="ellipse">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Oval 12"/>
          <p:cNvSpPr/>
          <p:nvPr/>
        </p:nvSpPr>
        <p:spPr>
          <a:xfrm>
            <a:off x="5457825" y="5553075"/>
            <a:ext cx="401638" cy="401638"/>
          </a:xfrm>
          <a:prstGeom prst="ellipse">
            <a:avLst/>
          </a:prstGeom>
          <a:solidFill>
            <a:schemeClr val="accent6">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313" y="6354763"/>
            <a:ext cx="1039812" cy="674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flipV="1">
            <a:off x="5119688" y="5895975"/>
            <a:ext cx="396875" cy="471488"/>
          </a:xfrm>
          <a:prstGeom prst="straightConnector1">
            <a:avLst/>
          </a:prstGeom>
          <a:ln>
            <a:solidFill>
              <a:schemeClr val="accent6">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25" y="6508750"/>
            <a:ext cx="9715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16"/>
          <p:cNvCxnSpPr>
            <a:stCxn id="11" idx="6"/>
            <a:endCxn id="7" idx="2"/>
          </p:cNvCxnSpPr>
          <p:nvPr/>
        </p:nvCxnSpPr>
        <p:spPr>
          <a:xfrm>
            <a:off x="781050" y="6311900"/>
            <a:ext cx="1981200" cy="663575"/>
          </a:xfrm>
          <a:prstGeom prst="straightConnector1">
            <a:avLst/>
          </a:prstGeom>
          <a:ln>
            <a:solidFill>
              <a:schemeClr val="accent6">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pic>
        <p:nvPicPr>
          <p:cNvPr id="1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6483350"/>
            <a:ext cx="10096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p:nvPr/>
        </p:nvCxnSpPr>
        <p:spPr>
          <a:xfrm flipH="1">
            <a:off x="6769100" y="6483350"/>
            <a:ext cx="2249488" cy="520700"/>
          </a:xfrm>
          <a:prstGeom prst="straightConnector1">
            <a:avLst/>
          </a:prstGeom>
          <a:ln>
            <a:solidFill>
              <a:schemeClr val="accent6">
                <a:lumMod val="75000"/>
              </a:schemeClr>
            </a:solidFill>
            <a:prstDash val="dashDot"/>
            <a:tailEnd type="arrow"/>
          </a:ln>
        </p:spPr>
        <p:style>
          <a:lnRef idx="1">
            <a:schemeClr val="accent1"/>
          </a:lnRef>
          <a:fillRef idx="0">
            <a:schemeClr val="accent1"/>
          </a:fillRef>
          <a:effectRef idx="0">
            <a:schemeClr val="accent1"/>
          </a:effectRef>
          <a:fontRef idx="minor">
            <a:schemeClr val="tx1"/>
          </a:fontRef>
        </p:style>
      </p:cxnSp>
      <p:pic>
        <p:nvPicPr>
          <p:cNvPr id="20"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1874838"/>
            <a:ext cx="2800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3513" y="2789238"/>
            <a:ext cx="4951412"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56188" y="2789238"/>
            <a:ext cx="5013325"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4"/>
          <p:cNvSpPr>
            <a:spLocks/>
          </p:cNvSpPr>
          <p:nvPr/>
        </p:nvSpPr>
        <p:spPr bwMode="auto">
          <a:xfrm>
            <a:off x="925513" y="5543550"/>
            <a:ext cx="3200400"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eaLnBrk="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800" dirty="0">
                <a:solidFill>
                  <a:srgbClr val="000000"/>
                </a:solidFill>
                <a:latin typeface="Times New Roman" panose="02020603050405020304" pitchFamily="18" charset="0"/>
                <a:ea typeface="ＭＳ Ｐゴシック" charset="0"/>
                <a:cs typeface="Times New Roman" panose="02020603050405020304" pitchFamily="18" charset="0"/>
              </a:rPr>
              <a:t>Infected nodes in latent space</a:t>
            </a:r>
          </a:p>
        </p:txBody>
      </p:sp>
      <p:sp>
        <p:nvSpPr>
          <p:cNvPr id="24" name="Freeform 5"/>
          <p:cNvSpPr>
            <a:spLocks/>
          </p:cNvSpPr>
          <p:nvPr/>
        </p:nvSpPr>
        <p:spPr bwMode="auto">
          <a:xfrm>
            <a:off x="6030913" y="5543550"/>
            <a:ext cx="3352800"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eaLnBrk="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800" dirty="0">
                <a:solidFill>
                  <a:srgbClr val="000000"/>
                </a:solidFill>
                <a:latin typeface="Times New Roman" panose="02020603050405020304" pitchFamily="18" charset="0"/>
                <a:ea typeface="ＭＳ Ｐゴシック" charset="0"/>
                <a:cs typeface="Times New Roman" panose="02020603050405020304" pitchFamily="18" charset="0"/>
              </a:rPr>
              <a:t>Poisson distribution fit (</a:t>
            </a:r>
            <a:r>
              <a:rPr lang="el-GR" sz="1800" dirty="0">
                <a:solidFill>
                  <a:srgbClr val="000000"/>
                </a:solidFill>
                <a:latin typeface="Times New Roman" panose="02020603050405020304" pitchFamily="18" charset="0"/>
                <a:ea typeface="ＭＳ Ｐゴシック" charset="0"/>
                <a:cs typeface="Times New Roman" panose="02020603050405020304" pitchFamily="18" charset="0"/>
              </a:rPr>
              <a:t>λ</a:t>
            </a:r>
            <a:r>
              <a:rPr lang="en-US" sz="1800" dirty="0">
                <a:solidFill>
                  <a:srgbClr val="000000"/>
                </a:solidFill>
                <a:latin typeface="Times New Roman" panose="02020603050405020304" pitchFamily="18" charset="0"/>
                <a:ea typeface="ＭＳ Ｐゴシック" charset="0"/>
                <a:cs typeface="Times New Roman" panose="02020603050405020304" pitchFamily="18" charset="0"/>
              </a:rPr>
              <a:t> = 4.18)</a:t>
            </a:r>
          </a:p>
        </p:txBody>
      </p:sp>
      <p:sp>
        <p:nvSpPr>
          <p:cNvPr id="25" name="Text Placeholder 7"/>
          <p:cNvSpPr txBox="1">
            <a:spLocks/>
          </p:cNvSpPr>
          <p:nvPr/>
        </p:nvSpPr>
        <p:spPr bwMode="auto">
          <a:xfrm>
            <a:off x="484188" y="1196975"/>
            <a:ext cx="9067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8080" rIns="0" bIns="0"/>
          <a:lstStyle>
            <a:lvl1pPr marL="341313" indent="-341313" algn="l" rtl="0" eaLnBrk="0" fontAlgn="base" hangingPunct="0">
              <a:lnSpc>
                <a:spcPct val="93000"/>
              </a:lnSpc>
              <a:spcBef>
                <a:spcPct val="0"/>
              </a:spcBef>
              <a:spcAft>
                <a:spcPts val="1425"/>
              </a:spcAft>
              <a:tabLst>
                <a:tab pos="341313"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lang="en-US" sz="3200">
                <a:solidFill>
                  <a:srgbClr val="000000"/>
                </a:solidFill>
                <a:latin typeface="Arial" pitchFamily="18"/>
                <a:ea typeface="MS PGothic" panose="020B0600070205080204" pitchFamily="34" charset="-128"/>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Arial" pitchFamily="34" charset="0"/>
              </a:defRPr>
            </a:lvl6pPr>
            <a:lvl7pPr marL="2971800" indent="-228600" algn="l" rtl="0" eaLnBrk="0" fontAlgn="base" hangingPunct="0">
              <a:spcBef>
                <a:spcPct val="20000"/>
              </a:spcBef>
              <a:spcAft>
                <a:spcPct val="0"/>
              </a:spcAft>
              <a:buChar char="»"/>
              <a:defRPr sz="2000">
                <a:solidFill>
                  <a:schemeClr val="tx1"/>
                </a:solidFill>
                <a:latin typeface="Arial" pitchFamily="34" charset="0"/>
              </a:defRPr>
            </a:lvl7pPr>
            <a:lvl8pPr marL="3429000" indent="-228600" algn="l" rtl="0" eaLnBrk="0" fontAlgn="base" hangingPunct="0">
              <a:spcBef>
                <a:spcPct val="20000"/>
              </a:spcBef>
              <a:spcAft>
                <a:spcPct val="0"/>
              </a:spcAft>
              <a:buChar char="»"/>
              <a:defRPr sz="2000">
                <a:solidFill>
                  <a:schemeClr val="tx1"/>
                </a:solidFill>
                <a:latin typeface="Arial" pitchFamily="34" charset="0"/>
              </a:defRPr>
            </a:lvl8pPr>
            <a:lvl9pPr marL="3886200" indent="-228600" algn="l" rtl="0" eaLnBrk="0" fontAlgn="base" hangingPunct="0">
              <a:spcBef>
                <a:spcPct val="20000"/>
              </a:spcBef>
              <a:spcAft>
                <a:spcPct val="0"/>
              </a:spcAft>
              <a:buChar char="»"/>
              <a:defRPr sz="2000">
                <a:solidFill>
                  <a:schemeClr val="tx1"/>
                </a:solidFill>
                <a:latin typeface="Arial" pitchFamily="34" charset="0"/>
              </a:defRPr>
            </a:lvl9pPr>
          </a:lstStyle>
          <a:p>
            <a:pPr marL="457200" lvl="1" indent="0" eaLnBrk="1">
              <a:lnSpc>
                <a:spcPct val="93000"/>
              </a:lnSpc>
              <a:spcBef>
                <a:spcPct val="0"/>
              </a:spcBef>
              <a:spcAft>
                <a:spcPts val="1138"/>
              </a:spcAft>
              <a:buClr>
                <a:srgbClr val="000000"/>
              </a:buClr>
              <a:buFontTx/>
              <a:buNone/>
              <a:defRPr/>
            </a:pPr>
            <a:r>
              <a:rPr lang="en-US" altLang="en-US" sz="2000" kern="0" dirty="0" smtClean="0">
                <a:solidFill>
                  <a:srgbClr val="000000"/>
                </a:solidFill>
                <a:latin typeface="Times New Roman" pitchFamily="18" charset="0"/>
              </a:rPr>
              <a:t>We assume the</a:t>
            </a:r>
            <a:r>
              <a:rPr lang="en-US" altLang="en-US" sz="2000" dirty="0" smtClean="0">
                <a:latin typeface="Times New Roman" pitchFamily="18" charset="0"/>
              </a:rPr>
              <a:t> probability of the number of newly infected users, X, in a given time interval satisfies the Poisson distribution: </a:t>
            </a:r>
            <a:r>
              <a:rPr lang="en-US" altLang="en-US" sz="2000" kern="0" dirty="0" smtClean="0">
                <a:solidFill>
                  <a:srgbClr val="000000"/>
                </a:solidFill>
                <a:latin typeface="Times New Roman" pitchFamily="18" charset="0"/>
              </a:rPr>
              <a:t> </a:t>
            </a:r>
          </a:p>
        </p:txBody>
      </p:sp>
    </p:spTree>
    <p:extLst>
      <p:ext uri="{BB962C8B-B14F-4D97-AF65-F5344CB8AC3E}">
        <p14:creationId xmlns:p14="http://schemas.microsoft.com/office/powerpoint/2010/main" val="2776815743"/>
      </p:ext>
    </p:extLst>
  </p:cSld>
  <p:clrMapOvr>
    <a:masterClrMapping/>
  </p:clrMapOvr>
  <mc:AlternateContent xmlns:mc="http://schemas.openxmlformats.org/markup-compatibility/2006" xmlns:p14="http://schemas.microsoft.com/office/powerpoint/2010/main">
    <mc:Choice Requires="p14">
      <p:transition spd="slow" p14:dur="2000" advTm="32176"/>
    </mc:Choice>
    <mc:Fallback xmlns="">
      <p:transition spd="slow" advTm="3217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smtClean="0">
                <a:solidFill>
                  <a:srgbClr val="9ACCFF"/>
                </a:solidFill>
                <a:latin typeface="Arial (Headings)"/>
                <a:cs typeface="Arial (Headings)"/>
              </a:rPr>
              <a:t>GBM </a:t>
            </a:r>
            <a:r>
              <a:rPr lang="en-US" altLang="en-US" sz="4400" dirty="0">
                <a:solidFill>
                  <a:srgbClr val="9ACCFF"/>
                </a:solidFill>
                <a:latin typeface="Arial (Headings)"/>
                <a:cs typeface="Arial (Headings)"/>
              </a:rPr>
              <a:t>with community</a:t>
            </a:r>
            <a:endParaRPr lang="en-US" sz="4400" dirty="0">
              <a:solidFill>
                <a:srgbClr val="9ACCFF"/>
              </a:solidFill>
              <a:latin typeface="Arial (Headings)"/>
              <a:cs typeface="Arial (Headings)"/>
            </a:endParaRPr>
          </a:p>
        </p:txBody>
      </p:sp>
      <p:sp>
        <p:nvSpPr>
          <p:cNvPr id="6" name="Text Placeholder 7"/>
          <p:cNvSpPr txBox="1">
            <a:spLocks/>
          </p:cNvSpPr>
          <p:nvPr/>
        </p:nvSpPr>
        <p:spPr>
          <a:xfrm>
            <a:off x="315814" y="1250110"/>
            <a:ext cx="9750528" cy="2056752"/>
          </a:xfrm>
          <a:prstGeom prst="rect">
            <a:avLst/>
          </a:prstGeom>
        </p:spPr>
        <p:txBody>
          <a:bodyPr vert="horz" lIns="100794" tIns="50397" rIns="100794" bIns="50397" rtlCol="0">
            <a:normAutofit/>
          </a:bodyPr>
          <a:lstStyle>
            <a:lvl1pPr marL="377979" indent="-377979" algn="l" defTabSz="503972" rtl="0" eaLnBrk="1" latinLnBrk="0" hangingPunct="1">
              <a:spcBef>
                <a:spcPct val="20000"/>
              </a:spcBef>
              <a:buFont typeface="Arial"/>
              <a:buChar char="•"/>
              <a:defRPr sz="3500"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100"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00"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0"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0"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0"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0"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0"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0" kern="1200">
                <a:solidFill>
                  <a:schemeClr val="tx1"/>
                </a:solidFill>
                <a:latin typeface="+mn-lt"/>
                <a:ea typeface="+mn-ea"/>
                <a:cs typeface="+mn-cs"/>
              </a:defRPr>
            </a:lvl9pPr>
          </a:lstStyle>
          <a:p>
            <a:r>
              <a:rPr lang="en-US" altLang="en-US" sz="2199" u="sng" dirty="0" smtClean="0">
                <a:latin typeface="Times New Roman" panose="02020603050405020304" pitchFamily="18" charset="0"/>
              </a:rPr>
              <a:t>Assumptions</a:t>
            </a:r>
            <a:r>
              <a:rPr lang="en-US" altLang="en-US" sz="2199" dirty="0" smtClean="0">
                <a:latin typeface="Times New Roman" panose="02020603050405020304" pitchFamily="18" charset="0"/>
              </a:rPr>
              <a:t>:</a:t>
            </a:r>
          </a:p>
          <a:p>
            <a:pPr marL="741141" lvl="1" indent="-284078">
              <a:lnSpc>
                <a:spcPct val="93000"/>
              </a:lnSpc>
              <a:spcBef>
                <a:spcPct val="0"/>
              </a:spcBef>
              <a:spcAft>
                <a:spcPts val="1138"/>
              </a:spcAft>
              <a:buClr>
                <a:srgbClr val="000000"/>
              </a:buClr>
              <a:buFont typeface="Times New Roman" panose="02020603050405020304" pitchFamily="18" charset="0"/>
              <a:buChar char="–"/>
            </a:pPr>
            <a:r>
              <a:rPr lang="en-US" altLang="en-US" sz="1999" dirty="0" smtClean="0">
                <a:solidFill>
                  <a:srgbClr val="000000"/>
                </a:solidFill>
                <a:latin typeface="Times New Roman" panose="02020603050405020304" pitchFamily="18" charset="0"/>
              </a:rPr>
              <a:t>Each community has its own parameter</a:t>
            </a:r>
          </a:p>
          <a:p>
            <a:pPr marL="741141" lvl="1" indent="-284078">
              <a:lnSpc>
                <a:spcPct val="93000"/>
              </a:lnSpc>
              <a:spcBef>
                <a:spcPct val="0"/>
              </a:spcBef>
              <a:spcAft>
                <a:spcPts val="1138"/>
              </a:spcAft>
              <a:buClr>
                <a:srgbClr val="000000"/>
              </a:buClr>
              <a:buFont typeface="Times New Roman" panose="02020603050405020304" pitchFamily="18" charset="0"/>
              <a:buChar char="–"/>
            </a:pPr>
            <a:r>
              <a:rPr lang="en-US" altLang="en-US" sz="1999" dirty="0" smtClean="0">
                <a:solidFill>
                  <a:srgbClr val="000000"/>
                </a:solidFill>
                <a:latin typeface="Times New Roman" panose="02020603050405020304" pitchFamily="18" charset="0"/>
              </a:rPr>
              <a:t>If v</a:t>
            </a:r>
            <a:r>
              <a:rPr lang="en-US" altLang="en-US" sz="1999" baseline="-25000" dirty="0" smtClean="0">
                <a:solidFill>
                  <a:srgbClr val="000000"/>
                </a:solidFill>
                <a:latin typeface="Times New Roman" panose="02020603050405020304" pitchFamily="18" charset="0"/>
              </a:rPr>
              <a:t>i</a:t>
            </a:r>
            <a:r>
              <a:rPr lang="en-US" altLang="en-US" sz="1999" dirty="0" smtClean="0">
                <a:solidFill>
                  <a:srgbClr val="000000"/>
                </a:solidFill>
                <a:latin typeface="Times New Roman" panose="02020603050405020304" pitchFamily="18" charset="0"/>
              </a:rPr>
              <a:t> and </a:t>
            </a:r>
            <a:r>
              <a:rPr lang="en-US" altLang="en-US" sz="1999" dirty="0" err="1" smtClean="0">
                <a:solidFill>
                  <a:srgbClr val="000000"/>
                </a:solidFill>
                <a:latin typeface="Times New Roman" panose="02020603050405020304" pitchFamily="18" charset="0"/>
              </a:rPr>
              <a:t>v</a:t>
            </a:r>
            <a:r>
              <a:rPr lang="en-US" altLang="en-US" sz="1999" baseline="-25000" dirty="0" err="1" smtClean="0">
                <a:solidFill>
                  <a:srgbClr val="000000"/>
                </a:solidFill>
                <a:latin typeface="Times New Roman" panose="02020603050405020304" pitchFamily="18" charset="0"/>
              </a:rPr>
              <a:t>j</a:t>
            </a:r>
            <a:r>
              <a:rPr lang="en-US" altLang="en-US" sz="1999" dirty="0" smtClean="0">
                <a:solidFill>
                  <a:srgbClr val="000000"/>
                </a:solidFill>
                <a:latin typeface="Times New Roman" panose="02020603050405020304" pitchFamily="18" charset="0"/>
              </a:rPr>
              <a:t> are in the same community c</a:t>
            </a:r>
            <a:r>
              <a:rPr lang="en-US" altLang="en-US" sz="1999" baseline="-25000" dirty="0" smtClean="0">
                <a:solidFill>
                  <a:srgbClr val="000000"/>
                </a:solidFill>
                <a:latin typeface="Times New Roman" panose="02020603050405020304" pitchFamily="18" charset="0"/>
              </a:rPr>
              <a:t>i</a:t>
            </a:r>
            <a:r>
              <a:rPr lang="en-US" altLang="en-US" sz="1999" dirty="0" smtClean="0">
                <a:solidFill>
                  <a:srgbClr val="000000"/>
                </a:solidFill>
                <a:latin typeface="Times New Roman" panose="02020603050405020304" pitchFamily="18" charset="0"/>
              </a:rPr>
              <a:t>, the propagation will follow </a:t>
            </a:r>
            <a:r>
              <a:rPr lang="en-US" altLang="en-US" sz="1999" dirty="0">
                <a:solidFill>
                  <a:srgbClr val="000000"/>
                </a:solidFill>
                <a:latin typeface="Times New Roman" panose="02020603050405020304" pitchFamily="18" charset="0"/>
              </a:rPr>
              <a:t>c</a:t>
            </a:r>
            <a:r>
              <a:rPr lang="en-US" altLang="en-US" sz="1999" baseline="-25000" dirty="0">
                <a:solidFill>
                  <a:srgbClr val="000000"/>
                </a:solidFill>
                <a:latin typeface="Times New Roman" panose="02020603050405020304" pitchFamily="18" charset="0"/>
              </a:rPr>
              <a:t>i</a:t>
            </a:r>
            <a:r>
              <a:rPr lang="en-US" altLang="en-US" sz="1999" dirty="0" smtClean="0">
                <a:solidFill>
                  <a:srgbClr val="000000"/>
                </a:solidFill>
                <a:latin typeface="Times New Roman" panose="02020603050405020304" pitchFamily="18" charset="0"/>
              </a:rPr>
              <a:t> parameters.</a:t>
            </a:r>
          </a:p>
          <a:p>
            <a:pPr marL="741141" lvl="1" indent="-284078">
              <a:lnSpc>
                <a:spcPct val="93000"/>
              </a:lnSpc>
              <a:spcBef>
                <a:spcPct val="0"/>
              </a:spcBef>
              <a:spcAft>
                <a:spcPts val="1138"/>
              </a:spcAft>
              <a:buClr>
                <a:srgbClr val="000000"/>
              </a:buClr>
              <a:buFont typeface="Times New Roman" panose="02020603050405020304" pitchFamily="18" charset="0"/>
              <a:buChar char="–"/>
            </a:pPr>
            <a:r>
              <a:rPr lang="en-US" altLang="en-US" sz="1999" dirty="0">
                <a:solidFill>
                  <a:srgbClr val="000000"/>
                </a:solidFill>
                <a:latin typeface="Times New Roman" panose="02020603050405020304" pitchFamily="18" charset="0"/>
              </a:rPr>
              <a:t>Propagation from one community to another happens as per the source community's model parameters.</a:t>
            </a:r>
          </a:p>
          <a:p>
            <a:pPr marL="457063" lvl="1" indent="0">
              <a:lnSpc>
                <a:spcPct val="93000"/>
              </a:lnSpc>
              <a:spcBef>
                <a:spcPct val="0"/>
              </a:spcBef>
              <a:spcAft>
                <a:spcPts val="1138"/>
              </a:spcAft>
              <a:buClr>
                <a:srgbClr val="000000"/>
              </a:buClr>
              <a:buNone/>
            </a:pPr>
            <a:endParaRPr lang="en-US" altLang="en-US" sz="1999" dirty="0">
              <a:solidFill>
                <a:srgbClr val="000000"/>
              </a:solidFill>
              <a:latin typeface="Times New Roman" panose="02020603050405020304" pitchFamily="18" charset="0"/>
            </a:endParaRPr>
          </a:p>
        </p:txBody>
      </p:sp>
      <p:pic>
        <p:nvPicPr>
          <p:cNvPr id="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0502" y="3252946"/>
            <a:ext cx="3961152" cy="395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994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0077450" cy="1005085"/>
          </a:xfrm>
          <a:prstGeom prst="rect">
            <a:avLst/>
          </a:prstGeom>
          <a:solidFill>
            <a:srgbClr val="555555"/>
          </a:solidFill>
        </p:spPr>
        <p:style>
          <a:lnRef idx="1">
            <a:schemeClr val="accent1"/>
          </a:lnRef>
          <a:fillRef idx="3">
            <a:schemeClr val="accent1"/>
          </a:fillRef>
          <a:effectRef idx="2">
            <a:schemeClr val="accent1"/>
          </a:effectRef>
          <a:fontRef idx="minor">
            <a:schemeClr val="lt1"/>
          </a:fontRef>
        </p:style>
        <p:txBody>
          <a:bodyPr lIns="100794" tIns="50397" rIns="100794" bIns="50397" rtlCol="0" anchor="ctr"/>
          <a:lstStyle/>
          <a:p>
            <a:pPr algn="ctr"/>
            <a:endParaRPr lang="en-US">
              <a:solidFill>
                <a:srgbClr val="292929"/>
              </a:solidFill>
            </a:endParaRPr>
          </a:p>
        </p:txBody>
      </p:sp>
      <p:sp>
        <p:nvSpPr>
          <p:cNvPr id="2" name="Title 1"/>
          <p:cNvSpPr>
            <a:spLocks noGrp="1"/>
          </p:cNvSpPr>
          <p:nvPr>
            <p:ph type="title"/>
          </p:nvPr>
        </p:nvSpPr>
        <p:spPr>
          <a:xfrm>
            <a:off x="503873" y="49430"/>
            <a:ext cx="9069705" cy="853828"/>
          </a:xfrm>
        </p:spPr>
        <p:txBody>
          <a:bodyPr>
            <a:normAutofit/>
          </a:bodyPr>
          <a:lstStyle/>
          <a:p>
            <a:pPr algn="l"/>
            <a:r>
              <a:rPr lang="en-US" altLang="en-US" sz="4400" dirty="0" smtClean="0">
                <a:solidFill>
                  <a:srgbClr val="9ACCFF"/>
                </a:solidFill>
                <a:latin typeface="Arial (Headings)"/>
                <a:cs typeface="Arial (Headings)"/>
              </a:rPr>
              <a:t>Data description</a:t>
            </a:r>
            <a:endParaRPr lang="en-US" sz="4400" dirty="0">
              <a:solidFill>
                <a:srgbClr val="9ACCFF"/>
              </a:solidFill>
              <a:latin typeface="Arial (Headings)"/>
              <a:cs typeface="Arial (Headings)"/>
            </a:endParaRPr>
          </a:p>
        </p:txBody>
      </p:sp>
      <p:graphicFrame>
        <p:nvGraphicFramePr>
          <p:cNvPr id="5" name="Diagram 4"/>
          <p:cNvGraphicFramePr/>
          <p:nvPr>
            <p:extLst/>
          </p:nvPr>
        </p:nvGraphicFramePr>
        <p:xfrm>
          <a:off x="773113" y="1417637"/>
          <a:ext cx="4724399" cy="4343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6" descr="C:\Users\jf\Downloads\geo_pipelin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3512" y="1493838"/>
            <a:ext cx="3490913"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7"/>
          <p:cNvGrpSpPr>
            <a:grpSpLocks/>
          </p:cNvGrpSpPr>
          <p:nvPr/>
        </p:nvGrpSpPr>
        <p:grpSpPr bwMode="auto">
          <a:xfrm>
            <a:off x="785813" y="5592763"/>
            <a:ext cx="673100" cy="962025"/>
            <a:chOff x="-1938939" y="5672817"/>
            <a:chExt cx="673332" cy="961903"/>
          </a:xfrm>
        </p:grpSpPr>
        <p:sp>
          <p:nvSpPr>
            <p:cNvPr id="8" name="Chevron 7"/>
            <p:cNvSpPr/>
            <p:nvPr/>
          </p:nvSpPr>
          <p:spPr>
            <a:xfrm rot="5400000">
              <a:off x="-2083225" y="5817103"/>
              <a:ext cx="961903" cy="673332"/>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Chevron 4"/>
            <p:cNvSpPr/>
            <p:nvPr/>
          </p:nvSpPr>
          <p:spPr>
            <a:xfrm>
              <a:off x="-1938939" y="5917261"/>
              <a:ext cx="673332" cy="565078"/>
            </a:xfrm>
            <a:prstGeom prst="rect">
              <a:avLst/>
            </a:prstGeom>
          </p:spPr>
          <p:style>
            <a:lnRef idx="0">
              <a:scrgbClr r="0" g="0" b="0"/>
            </a:lnRef>
            <a:fillRef idx="0">
              <a:scrgbClr r="0" g="0" b="0"/>
            </a:fillRef>
            <a:effectRef idx="0">
              <a:scrgbClr r="0" g="0" b="0"/>
            </a:effectRef>
            <a:fontRef idx="minor">
              <a:schemeClr val="lt1"/>
            </a:fontRef>
          </p:style>
          <p:txBody>
            <a:bodyPr lIns="6985" tIns="6985" rIns="6985" bIns="6985" spcCol="1270" anchor="ctr"/>
            <a:lstStyle/>
            <a:p>
              <a:pPr algn="ctr" defTabSz="488950">
                <a:lnSpc>
                  <a:spcPct val="90000"/>
                </a:lnSpc>
                <a:spcAft>
                  <a:spcPct val="35000"/>
                </a:spcAft>
                <a:defRPr/>
              </a:pPr>
              <a:r>
                <a:rPr lang="en-US" sz="1100" b="1" dirty="0">
                  <a:solidFill>
                    <a:schemeClr val="tx1"/>
                  </a:solidFill>
                  <a:latin typeface="Times New Roman" panose="02020603050405020304" pitchFamily="18" charset="0"/>
                  <a:cs typeface="Times New Roman" panose="02020603050405020304" pitchFamily="18" charset="0"/>
                </a:rPr>
                <a:t>Initial mentions network</a:t>
              </a:r>
            </a:p>
          </p:txBody>
        </p:sp>
      </p:grpSp>
      <p:grpSp>
        <p:nvGrpSpPr>
          <p:cNvPr id="10" name="Group 8"/>
          <p:cNvGrpSpPr>
            <a:grpSpLocks/>
          </p:cNvGrpSpPr>
          <p:nvPr/>
        </p:nvGrpSpPr>
        <p:grpSpPr bwMode="auto">
          <a:xfrm>
            <a:off x="1458913" y="5608638"/>
            <a:ext cx="4051300" cy="625475"/>
            <a:chOff x="673332" y="3378834"/>
            <a:chExt cx="4051066" cy="625566"/>
          </a:xfrm>
        </p:grpSpPr>
        <p:sp>
          <p:nvSpPr>
            <p:cNvPr id="11" name="Round Same Side Corner Rectangle 10"/>
            <p:cNvSpPr/>
            <p:nvPr/>
          </p:nvSpPr>
          <p:spPr>
            <a:xfrm rot="5400000">
              <a:off x="2386082" y="1666085"/>
              <a:ext cx="625566" cy="4051066"/>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ound Same Side Corner Rectangle 6"/>
            <p:cNvSpPr/>
            <p:nvPr/>
          </p:nvSpPr>
          <p:spPr>
            <a:xfrm>
              <a:off x="673332" y="3409000"/>
              <a:ext cx="4020905" cy="5652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13792" tIns="10160" rIns="10160" bIns="10160" spcCol="1270" anchor="ctr"/>
            <a:lstStyle/>
            <a:p>
              <a:pPr marL="284163" lvl="1" indent="-225425" defTabSz="711200">
                <a:lnSpc>
                  <a:spcPct val="90000"/>
                </a:lnSpc>
                <a:spcAft>
                  <a:spcPct val="15000"/>
                </a:spcAft>
                <a:buFontTx/>
                <a:buChar char="••"/>
                <a:defRPr/>
              </a:pPr>
              <a:r>
                <a:rPr lang="en-US" altLang="en-US" sz="1600" dirty="0">
                  <a:solidFill>
                    <a:srgbClr val="000000"/>
                  </a:solidFill>
                  <a:latin typeface="Times New Roman" panose="02020603050405020304" pitchFamily="18" charset="0"/>
                </a:rPr>
                <a:t>Given one day and one country, get </a:t>
              </a:r>
              <a:r>
                <a:rPr lang="en-US" altLang="en-US" sz="1600" dirty="0" smtClean="0">
                  <a:solidFill>
                    <a:srgbClr val="000000"/>
                  </a:solidFill>
                  <a:latin typeface="Times New Roman" panose="02020603050405020304" pitchFamily="18" charset="0"/>
                </a:rPr>
                <a:t>the mentions network</a:t>
              </a:r>
              <a:endParaRPr lang="en-US" sz="1600" dirty="0">
                <a:solidFill>
                  <a:srgbClr val="000000"/>
                </a:solidFill>
                <a:latin typeface="Times New Roman" panose="02020603050405020304" pitchFamily="18" charset="0"/>
              </a:endParaRPr>
            </a:p>
          </p:txBody>
        </p:sp>
      </p:grpSp>
      <p:sp>
        <p:nvSpPr>
          <p:cNvPr id="13" name="Freeform 4"/>
          <p:cNvSpPr>
            <a:spLocks/>
          </p:cNvSpPr>
          <p:nvPr/>
        </p:nvSpPr>
        <p:spPr bwMode="auto">
          <a:xfrm>
            <a:off x="6388100" y="5921375"/>
            <a:ext cx="2857500" cy="36195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FFFFFF"/>
          </a:solidFill>
          <a:ln w="18360">
            <a:solidFill>
              <a:srgbClr val="0099FF"/>
            </a:solidFill>
            <a:round/>
            <a:headEnd/>
            <a:tailEnd/>
          </a:ln>
          <a:effectLst>
            <a:outerShdw blurRad="63500" dist="51930" dir="8100000" algn="tl" rotWithShape="0">
              <a:srgbClr val="000000">
                <a:alpha val="74998"/>
              </a:srgbClr>
            </a:outerShdw>
          </a:effectLst>
        </p:spPr>
        <p:txBody>
          <a:bodyPr lIns="98640" tIns="53640" rIns="98640" bIns="53640"/>
          <a:lstStyle/>
          <a:p>
            <a:pPr algn="ctr" eaLnBrk="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1800" dirty="0" smtClean="0">
                <a:solidFill>
                  <a:srgbClr val="000000"/>
                </a:solidFill>
                <a:latin typeface="Times New Roman" panose="02020603050405020304" pitchFamily="18" charset="0"/>
                <a:ea typeface="ＭＳ Ｐゴシック" charset="0"/>
                <a:cs typeface="Times New Roman" panose="02020603050405020304" pitchFamily="18" charset="0"/>
              </a:rPr>
              <a:t>Geocoding process</a:t>
            </a:r>
            <a:endParaRPr lang="en-US" sz="1800" dirty="0">
              <a:solidFill>
                <a:srgbClr val="000000"/>
              </a:solidFill>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719551056"/>
      </p:ext>
    </p:extLst>
  </p:cSld>
  <p:clrMapOvr>
    <a:masterClrMapping/>
  </p:clrMapOvr>
  <mc:AlternateContent xmlns:mc="http://schemas.openxmlformats.org/markup-compatibility/2006">
    <mc:Choice xmlns:p14="http://schemas.microsoft.com/office/powerpoint/2010/main" Requires="p14">
      <p:transition spd="slow" p14:dur="2000" advTm="54568"/>
    </mc:Choice>
    <mc:Fallback>
      <p:transition spd="slow" advTm="54568"/>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3|49.9"/>
</p:tagLst>
</file>

<file path=ppt/tags/tag2.xml><?xml version="1.0" encoding="utf-8"?>
<p:tagLst xmlns:a="http://schemas.openxmlformats.org/drawingml/2006/main" xmlns:r="http://schemas.openxmlformats.org/officeDocument/2006/relationships" xmlns:p="http://schemas.openxmlformats.org/presentationml/2006/main">
  <p:tag name="TIMING" val="|95.4|1.8|2.5"/>
</p:tagLst>
</file>

<file path=ppt/tags/tag3.xml><?xml version="1.0" encoding="utf-8"?>
<p:tagLst xmlns:a="http://schemas.openxmlformats.org/drawingml/2006/main" xmlns:r="http://schemas.openxmlformats.org/officeDocument/2006/relationships" xmlns:p="http://schemas.openxmlformats.org/presentationml/2006/main">
  <p:tag name="TIMING" val="|58.7|5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7821</TotalTime>
  <Words>1688</Words>
  <Application>Microsoft Office PowerPoint</Application>
  <PresentationFormat>Custom</PresentationFormat>
  <Paragraphs>137</Paragraphs>
  <Slides>14</Slides>
  <Notes>10</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 (Headings)</vt:lpstr>
      <vt:lpstr>CMBX9</vt:lpstr>
      <vt:lpstr>CMR9</vt:lpstr>
      <vt:lpstr>DejaVu Sans</vt:lpstr>
      <vt:lpstr>MS PGothic</vt:lpstr>
      <vt:lpstr>MS PGothic</vt:lpstr>
      <vt:lpstr>宋体</vt:lpstr>
      <vt:lpstr>Arial</vt:lpstr>
      <vt:lpstr>Calibri</vt:lpstr>
      <vt:lpstr>Courier New</vt:lpstr>
      <vt:lpstr>Times New Roman</vt:lpstr>
      <vt:lpstr>Wingdings</vt:lpstr>
      <vt:lpstr>Office Theme</vt:lpstr>
      <vt:lpstr>Modeling Mass Protest Adoption in Social Network Communities using Geometric Brownian Motion</vt:lpstr>
      <vt:lpstr>#Yosoy132 Protest</vt:lpstr>
      <vt:lpstr>Motivation</vt:lpstr>
      <vt:lpstr>Approach: Bispace model</vt:lpstr>
      <vt:lpstr>Geometric Brownian motion (GBM)</vt:lpstr>
      <vt:lpstr>GBM propagation</vt:lpstr>
      <vt:lpstr>Latent space: Poisson model</vt:lpstr>
      <vt:lpstr>GBM with community</vt:lpstr>
      <vt:lpstr>Data description</vt:lpstr>
      <vt:lpstr>Simulation Result</vt:lpstr>
      <vt:lpstr>Simulation results for more cases</vt:lpstr>
      <vt:lpstr>Subgraph structure evaluation</vt:lpstr>
      <vt:lpstr>Conclusion</vt:lpstr>
      <vt:lpstr>Thanks!  Fang Jin: jfang8@cs.vt.edu</vt:lpstr>
    </vt:vector>
  </TitlesOfParts>
  <Company>Virginia Tech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EMBERS Poster</dc:title>
  <dc:creator>p s</dc:creator>
  <cp:lastModifiedBy>jf</cp:lastModifiedBy>
  <cp:revision>200</cp:revision>
  <dcterms:created xsi:type="dcterms:W3CDTF">2014-07-26T06:11:31Z</dcterms:created>
  <dcterms:modified xsi:type="dcterms:W3CDTF">2014-08-29T15:26:40Z</dcterms:modified>
</cp:coreProperties>
</file>